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73"/>
  </p:notesMasterIdLst>
  <p:handoutMasterIdLst>
    <p:handoutMasterId r:id="rId74"/>
  </p:handoutMasterIdLst>
  <p:sldIdLst>
    <p:sldId id="353" r:id="rId2"/>
    <p:sldId id="545" r:id="rId3"/>
    <p:sldId id="547" r:id="rId4"/>
    <p:sldId id="546" r:id="rId5"/>
    <p:sldId id="439" r:id="rId6"/>
    <p:sldId id="440" r:id="rId7"/>
    <p:sldId id="441" r:id="rId8"/>
    <p:sldId id="442" r:id="rId9"/>
    <p:sldId id="443" r:id="rId10"/>
    <p:sldId id="544" r:id="rId11"/>
    <p:sldId id="444" r:id="rId12"/>
    <p:sldId id="445" r:id="rId13"/>
    <p:sldId id="447" r:id="rId14"/>
    <p:sldId id="448" r:id="rId15"/>
    <p:sldId id="450" r:id="rId16"/>
    <p:sldId id="451" r:id="rId17"/>
    <p:sldId id="453" r:id="rId18"/>
    <p:sldId id="454" r:id="rId19"/>
    <p:sldId id="456" r:id="rId20"/>
    <p:sldId id="457" r:id="rId21"/>
    <p:sldId id="488" r:id="rId22"/>
    <p:sldId id="543" r:id="rId23"/>
    <p:sldId id="489" r:id="rId24"/>
    <p:sldId id="490" r:id="rId25"/>
    <p:sldId id="491" r:id="rId26"/>
    <p:sldId id="492" r:id="rId27"/>
    <p:sldId id="493" r:id="rId28"/>
    <p:sldId id="494" r:id="rId29"/>
    <p:sldId id="495" r:id="rId30"/>
    <p:sldId id="496" r:id="rId31"/>
    <p:sldId id="497" r:id="rId32"/>
    <p:sldId id="498" r:id="rId33"/>
    <p:sldId id="499" r:id="rId34"/>
    <p:sldId id="500" r:id="rId35"/>
    <p:sldId id="501" r:id="rId36"/>
    <p:sldId id="503" r:id="rId37"/>
    <p:sldId id="509" r:id="rId38"/>
    <p:sldId id="510" r:id="rId39"/>
    <p:sldId id="511" r:id="rId40"/>
    <p:sldId id="512" r:id="rId41"/>
    <p:sldId id="513" r:id="rId42"/>
    <p:sldId id="514" r:id="rId43"/>
    <p:sldId id="515" r:id="rId44"/>
    <p:sldId id="516" r:id="rId45"/>
    <p:sldId id="517" r:id="rId46"/>
    <p:sldId id="518" r:id="rId47"/>
    <p:sldId id="519" r:id="rId48"/>
    <p:sldId id="520" r:id="rId49"/>
    <p:sldId id="521" r:id="rId50"/>
    <p:sldId id="522" r:id="rId51"/>
    <p:sldId id="523" r:id="rId52"/>
    <p:sldId id="524" r:id="rId53"/>
    <p:sldId id="525" r:id="rId54"/>
    <p:sldId id="526" r:id="rId55"/>
    <p:sldId id="527" r:id="rId56"/>
    <p:sldId id="528" r:id="rId57"/>
    <p:sldId id="529" r:id="rId58"/>
    <p:sldId id="530" r:id="rId59"/>
    <p:sldId id="531" r:id="rId60"/>
    <p:sldId id="532" r:id="rId61"/>
    <p:sldId id="533" r:id="rId62"/>
    <p:sldId id="534" r:id="rId63"/>
    <p:sldId id="535" r:id="rId64"/>
    <p:sldId id="536" r:id="rId65"/>
    <p:sldId id="537" r:id="rId66"/>
    <p:sldId id="538" r:id="rId67"/>
    <p:sldId id="539" r:id="rId68"/>
    <p:sldId id="540" r:id="rId69"/>
    <p:sldId id="541" r:id="rId70"/>
    <p:sldId id="542" r:id="rId71"/>
    <p:sldId id="487" r:id="rId72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BEBFF"/>
    <a:srgbClr val="E7E7FF"/>
    <a:srgbClr val="E1E1FF"/>
    <a:srgbClr val="CCCCFF"/>
    <a:srgbClr val="0000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82192" autoAdjust="0"/>
  </p:normalViewPr>
  <p:slideViewPr>
    <p:cSldViewPr>
      <p:cViewPr varScale="1">
        <p:scale>
          <a:sx n="32" d="100"/>
          <a:sy n="32" d="100"/>
        </p:scale>
        <p:origin x="63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6" d="100"/>
        <a:sy n="5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4ADBAB74-21F4-4843-9A2E-8D2F0D454F4B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29F2968-2B2D-4414-BA2E-1D080C1A32D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952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A6046BC-7915-4621-A9FA-A35EE5AFFA92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9D3617EA-A6CF-4558-AC15-02924CA096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667914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21393-4BE9-4A84-B534-6CF6B715BE39}" type="slidenum">
              <a:rPr lang="en-US" altLang="zh-TW" smtClean="0">
                <a:ea typeface="新細明體" charset="-120"/>
              </a:rPr>
              <a:pPr/>
              <a:t>1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49264F53-86C4-45E2-8F4B-DF0EB8FF6872}" type="datetime1">
              <a:rPr lang="zh-TW" altLang="en-US" smtClean="0">
                <a:ea typeface="新細明體" charset="-120"/>
              </a:rPr>
              <a:pPr/>
              <a:t>2014/5/7</a:t>
            </a:fld>
            <a:endParaRPr lang="en-US" altLang="zh-TW" smtClean="0">
              <a:ea typeface="新細明體" charset="-120"/>
            </a:endParaRP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7EA4F4-16F5-4514-AD26-7BFFB727619B}" type="slidenum">
              <a:rPr lang="en-US" altLang="zh-TW" sz="1200"/>
              <a:pPr algn="r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6692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6375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1877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1410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眼看很簡單，但電腦沒這麼厲害，所以必須找出方法，因此我們需要建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parse tree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9994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有了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parse tree </a:t>
            </a:r>
            <a:r>
              <a:rPr lang="zh-TW" altLang="en-US" baseline="0" dirty="0" smtClean="0"/>
              <a:t>後，就可以</a:t>
            </a:r>
            <a:r>
              <a:rPr lang="en-US" altLang="zh-TW" baseline="0" dirty="0" smtClean="0"/>
              <a:t>……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7004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這個順序即是後序，網路上有些簡單版本的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regex tool </a:t>
            </a:r>
            <a:r>
              <a:rPr lang="zh-TW" altLang="en-US" baseline="0" dirty="0" smtClean="0"/>
              <a:t>就直接用後序的方式取代建成 </a:t>
            </a:r>
            <a:r>
              <a:rPr lang="en-US" altLang="zh-TW" baseline="0" dirty="0" smtClean="0"/>
              <a:t>parse tree</a:t>
            </a:r>
            <a:r>
              <a:rPr lang="zh-TW" altLang="en-US" baseline="0" dirty="0" smtClean="0"/>
              <a:t>。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2407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有了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parse tree(or </a:t>
            </a:r>
            <a:r>
              <a:rPr lang="zh-TW" altLang="en-US" baseline="0" dirty="0" smtClean="0"/>
              <a:t>後序</a:t>
            </a:r>
            <a:r>
              <a:rPr lang="en-US" altLang="zh-TW" baseline="0" dirty="0" smtClean="0"/>
              <a:t>) </a:t>
            </a:r>
            <a:r>
              <a:rPr lang="zh-TW" altLang="en-US" baseline="0" dirty="0" smtClean="0"/>
              <a:t>後</a:t>
            </a:r>
            <a:r>
              <a:rPr lang="en-US" altLang="zh-TW" baseline="0" dirty="0" smtClean="0"/>
              <a:t>……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A6046BC-7915-4621-A9FA-A35EE5AFFA92}" type="datetime1">
              <a:rPr lang="zh-TW" altLang="en-US" smtClean="0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617EA-A6CF-4558-AC15-02924CA09645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90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6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ECC2F-21A3-441B-952D-4C585A1EC3E0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4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51B4-183E-4E10-982A-F8ADEB5677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8D38E-325D-421F-803A-7D15BCB68F93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E40B2-F2AD-41DE-B708-423A882E3E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49" y="549276"/>
            <a:ext cx="1924051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6"/>
            <a:ext cx="5619751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D96AE-8017-4A6E-B383-E436E7AC1A6B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5751B-C4D5-439A-9FDB-E9D5E174AE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6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1" y="1412876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1" y="1412876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BDF3-468B-470D-AD33-30FB0EB4E27B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4CF7-5A6C-4E33-AF9B-9B794BC35C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6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6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AB0F-B368-4E85-9799-57771DDD0888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06739-5A2B-4FCC-802F-EF5B5483D6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D2F36-EF9D-41DA-9541-BA8BE5C36536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417B9-C3C6-45E8-B121-E6A60661C7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53F8-3D77-48E6-A381-C1E7B0204A83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B5D36-B64F-491A-913F-77E371D2C5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1" y="1412876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1" y="1412876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F760E-BBA1-4BD1-A767-8FBCC0DB04CD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F3CAA-E36D-414D-8A16-B907A84710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85F4D-C0A8-41A2-A229-02741C7DE679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90CF-0DEC-452B-AC18-876881A061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B3AF-57A8-4187-BA02-D71897DB26EC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57EE-1DC8-4293-B19C-2AA58BACF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BE16-043E-46C5-A234-82D814F30CDD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CF7CB-F6C0-4775-8B17-98D96A8217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4C957-AE17-412C-AAE6-53C9213C2A40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7FF8E-2AC2-477B-9E3E-1CB902FB37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B6E28-8B10-41E4-94BA-DE99797A9CEC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4DF27-ED14-460D-8324-C1EC5161D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6"/>
            <a:ext cx="76962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6"/>
            <a:ext cx="7696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94F049C-B0AA-4416-924D-B2DEA02B68BA}" type="datetime1">
              <a:rPr lang="zh-TW" altLang="en-US"/>
              <a:pPr>
                <a:defRPr/>
              </a:pPr>
              <a:t>2014/5/7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4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3782ACD-CE97-4268-B79B-28FB090A21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matt.might.net/articles/parsing-regex-with-recursive-descen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://hackingoff.com/compilers/regular-expression-to-nfa-df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9" y="908249"/>
            <a:ext cx="8785225" cy="1944687"/>
          </a:xfrm>
        </p:spPr>
        <p:txBody>
          <a:bodyPr/>
          <a:lstStyle/>
          <a:p>
            <a:r>
              <a:rPr lang="en-US" altLang="zh-TW" sz="2800" i="0" dirty="0" err="1" smtClean="0"/>
              <a:t>Thopson</a:t>
            </a:r>
            <a:r>
              <a:rPr lang="en-US" altLang="zh-TW" sz="2800" i="0" dirty="0" smtClean="0"/>
              <a:t> NFA</a:t>
            </a:r>
            <a:endParaRPr lang="zh-TW" altLang="zh-TW" sz="28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7" y="3429000"/>
            <a:ext cx="5969025" cy="2160588"/>
          </a:xfrm>
        </p:spPr>
        <p:txBody>
          <a:bodyPr/>
          <a:lstStyle/>
          <a:p>
            <a:pPr algn="l"/>
            <a:r>
              <a:rPr lang="en-US" altLang="zh-TW" sz="2000" dirty="0" smtClean="0"/>
              <a:t>Presenter</a:t>
            </a:r>
            <a:r>
              <a:rPr lang="en-US" altLang="zh-TW" sz="2000" dirty="0"/>
              <a:t>: Yuen-</a:t>
            </a:r>
            <a:r>
              <a:rPr lang="en-US" altLang="zh-TW" sz="2000" dirty="0" err="1"/>
              <a:t>Shuo</a:t>
            </a:r>
            <a:r>
              <a:rPr lang="en-US" altLang="zh-TW" sz="2000" dirty="0"/>
              <a:t> Li</a:t>
            </a:r>
          </a:p>
          <a:p>
            <a:pPr algn="l"/>
            <a:r>
              <a:rPr lang="en-US" altLang="zh-TW" sz="2000" dirty="0"/>
              <a:t>Date</a:t>
            </a:r>
            <a:r>
              <a:rPr lang="en-US" altLang="zh-TW" sz="2000"/>
              <a:t>: </a:t>
            </a:r>
            <a:r>
              <a:rPr lang="en-US" altLang="zh-TW" sz="2000" smtClean="0"/>
              <a:t>2014/5/7</a:t>
            </a:r>
            <a:endParaRPr kumimoji="0" lang="en-US" altLang="zh-TW" sz="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00113" y="1403350"/>
            <a:ext cx="7559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zh-TW" altLang="en-US" sz="2800" b="1">
              <a:solidFill>
                <a:schemeClr val="tx2"/>
              </a:solidFill>
              <a:latin typeface="Arial Black" pitchFamily="34" charset="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2" y="6014751"/>
            <a:ext cx="5961063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ransition advTm="238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concatenation expression </a:t>
            </a:r>
            <a:r>
              <a:rPr lang="en-US" altLang="zh-TW" b="1" dirty="0" smtClean="0"/>
              <a:t>RE1</a:t>
            </a:r>
            <a:r>
              <a:rPr lang="zh-TW" altLang="en-US" b="1" dirty="0" smtClean="0"/>
              <a:t>．</a:t>
            </a:r>
            <a:r>
              <a:rPr lang="en-US" altLang="zh-TW" b="1" dirty="0" smtClean="0"/>
              <a:t>RE2</a:t>
            </a:r>
            <a:r>
              <a:rPr lang="en-US" altLang="zh-TW" dirty="0" smtClean="0"/>
              <a:t> </a:t>
            </a:r>
            <a:r>
              <a:rPr lang="en-US" altLang="zh-TW" dirty="0"/>
              <a:t>is converted to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grpSp>
        <p:nvGrpSpPr>
          <p:cNvPr id="10" name="群組 9"/>
          <p:cNvGrpSpPr/>
          <p:nvPr/>
        </p:nvGrpSpPr>
        <p:grpSpPr>
          <a:xfrm>
            <a:off x="1655676" y="3284984"/>
            <a:ext cx="5514079" cy="1358570"/>
            <a:chOff x="2321924" y="3581729"/>
            <a:chExt cx="5514079" cy="1358570"/>
          </a:xfrm>
        </p:grpSpPr>
        <p:sp>
          <p:nvSpPr>
            <p:cNvPr id="16" name="橢圓 15"/>
            <p:cNvSpPr/>
            <p:nvPr/>
          </p:nvSpPr>
          <p:spPr>
            <a:xfrm>
              <a:off x="2321924" y="3581729"/>
              <a:ext cx="3546220" cy="1358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5581156" y="4173248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a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4725309" y="3901014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1" name="群組 20"/>
            <p:cNvGrpSpPr/>
            <p:nvPr/>
          </p:nvGrpSpPr>
          <p:grpSpPr>
            <a:xfrm>
              <a:off x="4289783" y="3581729"/>
              <a:ext cx="3546220" cy="1358570"/>
              <a:chOff x="3032711" y="2158716"/>
              <a:chExt cx="3546220" cy="1358570"/>
            </a:xfrm>
          </p:grpSpPr>
          <p:sp>
            <p:nvSpPr>
              <p:cNvPr id="22" name="橢圓 21"/>
              <p:cNvSpPr/>
              <p:nvPr/>
            </p:nvSpPr>
            <p:spPr>
              <a:xfrm>
                <a:off x="3032711" y="2158716"/>
                <a:ext cx="3546220" cy="13585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橢圓 22"/>
              <p:cNvSpPr/>
              <p:nvPr/>
            </p:nvSpPr>
            <p:spPr>
              <a:xfrm>
                <a:off x="345606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橢圓 23"/>
              <p:cNvSpPr/>
              <p:nvPr/>
            </p:nvSpPr>
            <p:spPr>
              <a:xfrm>
                <a:off x="543609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3472401" y="3669359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RE1</a:t>
              </a:r>
              <a:endParaRPr lang="zh-TW" altLang="en-US" dirty="0"/>
            </a:p>
          </p:txBody>
        </p:sp>
        <p:sp>
          <p:nvSpPr>
            <p:cNvPr id="41" name="矩形 40"/>
            <p:cNvSpPr/>
            <p:nvPr/>
          </p:nvSpPr>
          <p:spPr>
            <a:xfrm>
              <a:off x="5812661" y="3667807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RE2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745279" y="3901014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/>
            <p:cNvSpPr/>
            <p:nvPr/>
          </p:nvSpPr>
          <p:spPr>
            <a:xfrm>
              <a:off x="2322693" y="3581729"/>
              <a:ext cx="3546220" cy="135857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3" name="圖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9061" y="5002869"/>
            <a:ext cx="4449688" cy="892255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3096672" y="5156608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or</a:t>
            </a:r>
            <a:endParaRPr lang="zh-TW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</a:t>
            </a:r>
            <a:r>
              <a:rPr lang="en-US" altLang="zh-TW" dirty="0" err="1"/>
              <a:t>Kleene</a:t>
            </a:r>
            <a:r>
              <a:rPr lang="en-US" altLang="zh-TW" dirty="0"/>
              <a:t> star expression </a:t>
            </a:r>
            <a:r>
              <a:rPr lang="en-US" altLang="zh-TW" b="1" dirty="0" smtClean="0"/>
              <a:t>RE*</a:t>
            </a:r>
            <a:r>
              <a:rPr lang="en-US" altLang="zh-TW" dirty="0" smtClean="0"/>
              <a:t> </a:t>
            </a:r>
            <a:r>
              <a:rPr lang="en-US" altLang="zh-TW" dirty="0"/>
              <a:t>is converted to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grpSp>
        <p:nvGrpSpPr>
          <p:cNvPr id="52" name="群組 51"/>
          <p:cNvGrpSpPr/>
          <p:nvPr/>
        </p:nvGrpSpPr>
        <p:grpSpPr>
          <a:xfrm>
            <a:off x="1006277" y="2356481"/>
            <a:ext cx="6640574" cy="2643514"/>
            <a:chOff x="1038209" y="2393897"/>
            <a:chExt cx="6640574" cy="2643514"/>
          </a:xfrm>
        </p:grpSpPr>
        <p:sp>
          <p:nvSpPr>
            <p:cNvPr id="6" name="橢圓 5"/>
            <p:cNvSpPr/>
            <p:nvPr/>
          </p:nvSpPr>
          <p:spPr>
            <a:xfrm>
              <a:off x="1830297" y="4027655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橢圓 6"/>
            <p:cNvSpPr/>
            <p:nvPr/>
          </p:nvSpPr>
          <p:spPr>
            <a:xfrm>
              <a:off x="6958783" y="4027655"/>
              <a:ext cx="720000" cy="720000"/>
            </a:xfrm>
            <a:prstGeom prst="ellipse">
              <a:avLst/>
            </a:prstGeom>
            <a:ln w="6667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/>
            <p:cNvCxnSpPr>
              <a:endCxn id="6" idx="2"/>
            </p:cNvCxnSpPr>
            <p:nvPr/>
          </p:nvCxnSpPr>
          <p:spPr>
            <a:xfrm>
              <a:off x="1038209" y="4387655"/>
              <a:ext cx="79208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群組 19"/>
            <p:cNvGrpSpPr/>
            <p:nvPr/>
          </p:nvGrpSpPr>
          <p:grpSpPr>
            <a:xfrm>
              <a:off x="2961491" y="3145769"/>
              <a:ext cx="3546220" cy="1358570"/>
              <a:chOff x="3032711" y="2158716"/>
              <a:chExt cx="3546220" cy="1358570"/>
            </a:xfrm>
          </p:grpSpPr>
          <p:sp>
            <p:nvSpPr>
              <p:cNvPr id="16" name="橢圓 15"/>
              <p:cNvSpPr/>
              <p:nvPr/>
            </p:nvSpPr>
            <p:spPr>
              <a:xfrm>
                <a:off x="3032711" y="2158716"/>
                <a:ext cx="3546220" cy="13585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345606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橢圓 18"/>
              <p:cNvSpPr/>
              <p:nvPr/>
            </p:nvSpPr>
            <p:spPr>
              <a:xfrm>
                <a:off x="543609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9" name="直線單箭頭接點 8"/>
            <p:cNvCxnSpPr>
              <a:stCxn id="6" idx="7"/>
              <a:endCxn id="18" idx="2"/>
            </p:cNvCxnSpPr>
            <p:nvPr/>
          </p:nvCxnSpPr>
          <p:spPr>
            <a:xfrm flipV="1">
              <a:off x="2444855" y="3825054"/>
              <a:ext cx="939991" cy="3080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單箭頭接點 29"/>
            <p:cNvCxnSpPr>
              <a:stCxn id="19" idx="6"/>
              <a:endCxn id="7" idx="1"/>
            </p:cNvCxnSpPr>
            <p:nvPr/>
          </p:nvCxnSpPr>
          <p:spPr>
            <a:xfrm>
              <a:off x="6084876" y="3825054"/>
              <a:ext cx="979349" cy="3080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2570169" y="3603615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4391322" y="3219153"/>
              <a:ext cx="68320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</a:t>
              </a:r>
              <a:endParaRPr lang="zh-TW" altLang="en-US" dirty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6555672" y="3552355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42" name="矩形 41"/>
            <p:cNvSpPr/>
            <p:nvPr/>
          </p:nvSpPr>
          <p:spPr>
            <a:xfrm>
              <a:off x="4577456" y="4514191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cxnSp>
          <p:nvCxnSpPr>
            <p:cNvPr id="31" name="弧形接點 30"/>
            <p:cNvCxnSpPr>
              <a:stCxn id="6" idx="5"/>
              <a:endCxn id="7" idx="3"/>
            </p:cNvCxnSpPr>
            <p:nvPr/>
          </p:nvCxnSpPr>
          <p:spPr>
            <a:xfrm rot="16200000" flipH="1">
              <a:off x="4754540" y="2332528"/>
              <a:ext cx="12700" cy="4619370"/>
            </a:xfrm>
            <a:prstGeom prst="curvedConnector3">
              <a:avLst>
                <a:gd name="adj1" fmla="val 2630252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4577456" y="2393897"/>
              <a:ext cx="3545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cxnSp>
          <p:nvCxnSpPr>
            <p:cNvPr id="44" name="弧形接點 43"/>
            <p:cNvCxnSpPr>
              <a:stCxn id="19" idx="0"/>
              <a:endCxn id="18" idx="0"/>
            </p:cNvCxnSpPr>
            <p:nvPr/>
          </p:nvCxnSpPr>
          <p:spPr>
            <a:xfrm rot="16200000" flipV="1">
              <a:off x="4734861" y="2475039"/>
              <a:ext cx="12700" cy="1980030"/>
            </a:xfrm>
            <a:prstGeom prst="curvedConnector3">
              <a:avLst>
                <a:gd name="adj1" fmla="val 4500000"/>
              </a:avLst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29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en-US" altLang="zh-TW" b="1" dirty="0">
                <a:solidFill>
                  <a:srgbClr val="FF0000"/>
                </a:solidFill>
              </a:rPr>
              <a:t>A</a:t>
            </a:r>
            <a:r>
              <a:rPr lang="en-US" altLang="zh-TW" dirty="0"/>
              <a:t>B|CD)E*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2" name="橢圓 11"/>
          <p:cNvSpPr/>
          <p:nvPr/>
        </p:nvSpPr>
        <p:spPr>
          <a:xfrm>
            <a:off x="1187624" y="26852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095836" y="2685258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stCxn id="12" idx="6"/>
            <a:endCxn id="13" idx="2"/>
          </p:cNvCxnSpPr>
          <p:nvPr/>
        </p:nvCxnSpPr>
        <p:spPr>
          <a:xfrm>
            <a:off x="1907624" y="3045258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273040" y="25580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575556" y="3032956"/>
            <a:ext cx="612068" cy="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>
            <a:off x="1403648" y="1867659"/>
            <a:ext cx="648072" cy="6639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7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en-US" altLang="zh-TW" b="1" dirty="0">
                <a:solidFill>
                  <a:srgbClr val="FF0000"/>
                </a:solidFill>
              </a:rPr>
              <a:t>AB</a:t>
            </a:r>
            <a:r>
              <a:rPr lang="en-US" altLang="zh-TW" dirty="0"/>
              <a:t>|CD)E*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2" name="橢圓 11"/>
          <p:cNvSpPr/>
          <p:nvPr/>
        </p:nvSpPr>
        <p:spPr>
          <a:xfrm>
            <a:off x="1187624" y="26852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095836" y="2685258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stCxn id="12" idx="6"/>
            <a:endCxn id="13" idx="2"/>
          </p:cNvCxnSpPr>
          <p:nvPr/>
        </p:nvCxnSpPr>
        <p:spPr>
          <a:xfrm>
            <a:off x="1907624" y="3045258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273040" y="25580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575556" y="3032956"/>
            <a:ext cx="612068" cy="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5247240" y="26898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7155452" y="2689899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>
            <a:stCxn id="17" idx="6"/>
            <a:endCxn id="18" idx="2"/>
          </p:cNvCxnSpPr>
          <p:nvPr/>
        </p:nvCxnSpPr>
        <p:spPr>
          <a:xfrm>
            <a:off x="5967240" y="3049899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332656" y="256272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4635172" y="3038425"/>
            <a:ext cx="612068" cy="11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單箭頭接點 53"/>
          <p:cNvCxnSpPr/>
          <p:nvPr/>
        </p:nvCxnSpPr>
        <p:spPr>
          <a:xfrm>
            <a:off x="1403648" y="1867659"/>
            <a:ext cx="648072" cy="6639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>
            <a:off x="1624968" y="1817292"/>
            <a:ext cx="3982272" cy="6639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78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en-US" altLang="zh-TW" b="1" dirty="0">
                <a:solidFill>
                  <a:srgbClr val="FF0000"/>
                </a:solidFill>
              </a:rPr>
              <a:t>AB</a:t>
            </a:r>
            <a:r>
              <a:rPr lang="en-US" altLang="zh-TW" dirty="0"/>
              <a:t>|CD)E*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2" name="橢圓 11"/>
          <p:cNvSpPr/>
          <p:nvPr/>
        </p:nvSpPr>
        <p:spPr>
          <a:xfrm>
            <a:off x="1187624" y="26852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3095836" y="2685258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/>
          <p:cNvCxnSpPr>
            <a:stCxn id="12" idx="6"/>
            <a:endCxn id="13" idx="2"/>
          </p:cNvCxnSpPr>
          <p:nvPr/>
        </p:nvCxnSpPr>
        <p:spPr>
          <a:xfrm>
            <a:off x="1907624" y="3045258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273040" y="25580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575556" y="3032956"/>
            <a:ext cx="612068" cy="8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5247240" y="26898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7155452" y="2689899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>
            <a:stCxn id="17" idx="6"/>
            <a:endCxn id="18" idx="2"/>
          </p:cNvCxnSpPr>
          <p:nvPr/>
        </p:nvCxnSpPr>
        <p:spPr>
          <a:xfrm>
            <a:off x="5967240" y="3049899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332656" y="256272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cxnSp>
        <p:nvCxnSpPr>
          <p:cNvPr id="21" name="直線單箭頭接點 20"/>
          <p:cNvCxnSpPr/>
          <p:nvPr/>
        </p:nvCxnSpPr>
        <p:spPr>
          <a:xfrm flipV="1">
            <a:off x="4635172" y="3038425"/>
            <a:ext cx="612068" cy="115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2610802" y="471368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4140570" y="471368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6" idx="6"/>
            <a:endCxn id="37" idx="2"/>
          </p:cNvCxnSpPr>
          <p:nvPr/>
        </p:nvCxnSpPr>
        <p:spPr>
          <a:xfrm>
            <a:off x="3330802" y="507368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3467342" y="45979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endCxn id="36" idx="2"/>
          </p:cNvCxnSpPr>
          <p:nvPr/>
        </p:nvCxnSpPr>
        <p:spPr>
          <a:xfrm>
            <a:off x="1937574" y="5072029"/>
            <a:ext cx="673228" cy="1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5596446" y="4713684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單箭頭接點 42"/>
          <p:cNvCxnSpPr>
            <a:stCxn id="37" idx="6"/>
            <a:endCxn id="42" idx="2"/>
          </p:cNvCxnSpPr>
          <p:nvPr/>
        </p:nvCxnSpPr>
        <p:spPr>
          <a:xfrm>
            <a:off x="4860570" y="5073684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4997110" y="45979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cxnSp>
        <p:nvCxnSpPr>
          <p:cNvPr id="54" name="直線單箭頭接點 53"/>
          <p:cNvCxnSpPr/>
          <p:nvPr/>
        </p:nvCxnSpPr>
        <p:spPr>
          <a:xfrm>
            <a:off x="1403648" y="1867659"/>
            <a:ext cx="648072" cy="6639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單箭頭接點 55"/>
          <p:cNvCxnSpPr/>
          <p:nvPr/>
        </p:nvCxnSpPr>
        <p:spPr>
          <a:xfrm>
            <a:off x="1624968" y="1817292"/>
            <a:ext cx="3982272" cy="6639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4221789" y="3583619"/>
            <a:ext cx="26175" cy="80651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1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en-US" altLang="zh-TW" b="1" dirty="0">
                <a:solidFill>
                  <a:srgbClr val="FF0000"/>
                </a:solidFill>
              </a:rPr>
              <a:t>AB</a:t>
            </a:r>
            <a:r>
              <a:rPr lang="en-US" altLang="zh-TW" dirty="0"/>
              <a:t>|CD)E*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6" name="橢圓 35"/>
          <p:cNvSpPr/>
          <p:nvPr/>
        </p:nvSpPr>
        <p:spPr>
          <a:xfrm>
            <a:off x="3710592" y="260090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5240360" y="2600908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6" idx="6"/>
            <a:endCxn id="37" idx="2"/>
          </p:cNvCxnSpPr>
          <p:nvPr/>
        </p:nvCxnSpPr>
        <p:spPr>
          <a:xfrm>
            <a:off x="4430592" y="2960908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4567132" y="248520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endCxn id="36" idx="2"/>
          </p:cNvCxnSpPr>
          <p:nvPr/>
        </p:nvCxnSpPr>
        <p:spPr>
          <a:xfrm>
            <a:off x="3037364" y="2959253"/>
            <a:ext cx="673228" cy="1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6696236" y="2600908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單箭頭接點 42"/>
          <p:cNvCxnSpPr>
            <a:stCxn id="37" idx="6"/>
            <a:endCxn id="42" idx="2"/>
          </p:cNvCxnSpPr>
          <p:nvPr/>
        </p:nvCxnSpPr>
        <p:spPr>
          <a:xfrm>
            <a:off x="5960360" y="2960908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6096900" y="248520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96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(AB|</a:t>
            </a:r>
            <a:r>
              <a:rPr lang="en-US" altLang="zh-TW" b="1" dirty="0">
                <a:solidFill>
                  <a:srgbClr val="FF0000"/>
                </a:solidFill>
              </a:rPr>
              <a:t>CD</a:t>
            </a:r>
            <a:r>
              <a:rPr lang="en-US" altLang="zh-TW" dirty="0"/>
              <a:t>)E*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36" name="橢圓 35"/>
          <p:cNvSpPr/>
          <p:nvPr/>
        </p:nvSpPr>
        <p:spPr>
          <a:xfrm>
            <a:off x="3710592" y="260090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5240360" y="2600908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6" idx="6"/>
            <a:endCxn id="37" idx="2"/>
          </p:cNvCxnSpPr>
          <p:nvPr/>
        </p:nvCxnSpPr>
        <p:spPr>
          <a:xfrm>
            <a:off x="4430592" y="2960908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4567132" y="248520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endCxn id="36" idx="2"/>
          </p:cNvCxnSpPr>
          <p:nvPr/>
        </p:nvCxnSpPr>
        <p:spPr>
          <a:xfrm>
            <a:off x="3037364" y="2959253"/>
            <a:ext cx="673228" cy="1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6696236" y="2600908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單箭頭接點 42"/>
          <p:cNvCxnSpPr>
            <a:stCxn id="37" idx="6"/>
            <a:endCxn id="42" idx="2"/>
          </p:cNvCxnSpPr>
          <p:nvPr/>
        </p:nvCxnSpPr>
        <p:spPr>
          <a:xfrm>
            <a:off x="5960360" y="2960908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6096900" y="248520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3710592" y="452041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240360" y="452041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stCxn id="14" idx="6"/>
            <a:endCxn id="15" idx="2"/>
          </p:cNvCxnSpPr>
          <p:nvPr/>
        </p:nvCxnSpPr>
        <p:spPr>
          <a:xfrm>
            <a:off x="4430592" y="4880417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4567132" y="44047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18" name="直線單箭頭接點 17"/>
          <p:cNvCxnSpPr>
            <a:endCxn id="14" idx="2"/>
          </p:cNvCxnSpPr>
          <p:nvPr/>
        </p:nvCxnSpPr>
        <p:spPr>
          <a:xfrm>
            <a:off x="3037364" y="4878762"/>
            <a:ext cx="673228" cy="16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6696236" y="4520417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5" idx="6"/>
            <a:endCxn id="19" idx="2"/>
          </p:cNvCxnSpPr>
          <p:nvPr/>
        </p:nvCxnSpPr>
        <p:spPr>
          <a:xfrm>
            <a:off x="5960360" y="4880417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6096900" y="44047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cxnSp>
        <p:nvCxnSpPr>
          <p:cNvPr id="22" name="直線單箭頭接點 21"/>
          <p:cNvCxnSpPr/>
          <p:nvPr/>
        </p:nvCxnSpPr>
        <p:spPr>
          <a:xfrm>
            <a:off x="1979712" y="1940299"/>
            <a:ext cx="1057652" cy="246441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77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FF0000"/>
                </a:solidFill>
              </a:rPr>
              <a:t>(AB|CD)</a:t>
            </a:r>
            <a:r>
              <a:rPr lang="en-US" altLang="zh-TW" dirty="0"/>
              <a:t>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sp>
        <p:nvSpPr>
          <p:cNvPr id="36" name="橢圓 35"/>
          <p:cNvSpPr/>
          <p:nvPr/>
        </p:nvSpPr>
        <p:spPr>
          <a:xfrm>
            <a:off x="2630472" y="268953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4160240" y="268953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6" idx="6"/>
            <a:endCxn id="37" idx="2"/>
          </p:cNvCxnSpPr>
          <p:nvPr/>
        </p:nvCxnSpPr>
        <p:spPr>
          <a:xfrm>
            <a:off x="3350472" y="3049536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3487012" y="25738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stCxn id="54" idx="7"/>
            <a:endCxn id="36" idx="2"/>
          </p:cNvCxnSpPr>
          <p:nvPr/>
        </p:nvCxnSpPr>
        <p:spPr>
          <a:xfrm flipV="1">
            <a:off x="1851802" y="3049536"/>
            <a:ext cx="778670" cy="6289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5616116" y="268953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單箭頭接點 42"/>
          <p:cNvCxnSpPr>
            <a:stCxn id="37" idx="6"/>
            <a:endCxn id="42" idx="2"/>
          </p:cNvCxnSpPr>
          <p:nvPr/>
        </p:nvCxnSpPr>
        <p:spPr>
          <a:xfrm>
            <a:off x="4880240" y="3049536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5016780" y="25738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2630472" y="460904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4160240" y="460904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stCxn id="14" idx="6"/>
            <a:endCxn id="15" idx="2"/>
          </p:cNvCxnSpPr>
          <p:nvPr/>
        </p:nvCxnSpPr>
        <p:spPr>
          <a:xfrm>
            <a:off x="3350472" y="4969045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3487012" y="449334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18" name="直線單箭頭接點 17"/>
          <p:cNvCxnSpPr>
            <a:stCxn id="54" idx="5"/>
            <a:endCxn id="14" idx="2"/>
          </p:cNvCxnSpPr>
          <p:nvPr/>
        </p:nvCxnSpPr>
        <p:spPr>
          <a:xfrm>
            <a:off x="1851802" y="4187574"/>
            <a:ext cx="778670" cy="78147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5616116" y="460904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5" idx="6"/>
            <a:endCxn id="19" idx="2"/>
          </p:cNvCxnSpPr>
          <p:nvPr/>
        </p:nvCxnSpPr>
        <p:spPr>
          <a:xfrm>
            <a:off x="4880240" y="4969045"/>
            <a:ext cx="73587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016780" y="449334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5657" y="1399787"/>
            <a:ext cx="2170740" cy="1126327"/>
          </a:xfrm>
          <a:prstGeom prst="rect">
            <a:avLst/>
          </a:prstGeom>
        </p:spPr>
      </p:pic>
      <p:sp>
        <p:nvSpPr>
          <p:cNvPr id="54" name="橢圓 53"/>
          <p:cNvSpPr/>
          <p:nvPr/>
        </p:nvSpPr>
        <p:spPr>
          <a:xfrm>
            <a:off x="1237244" y="357301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905396" y="294291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2088708" y="4046951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57" name="橢圓 56"/>
          <p:cNvSpPr/>
          <p:nvPr/>
        </p:nvSpPr>
        <p:spPr>
          <a:xfrm>
            <a:off x="7092280" y="3691514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單箭頭接點 57"/>
          <p:cNvCxnSpPr>
            <a:stCxn id="42" idx="6"/>
            <a:endCxn id="57" idx="1"/>
          </p:cNvCxnSpPr>
          <p:nvPr/>
        </p:nvCxnSpPr>
        <p:spPr>
          <a:xfrm>
            <a:off x="6336116" y="3049536"/>
            <a:ext cx="861606" cy="7474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單箭頭接點 60"/>
          <p:cNvCxnSpPr>
            <a:stCxn id="19" idx="6"/>
            <a:endCxn id="57" idx="3"/>
          </p:cNvCxnSpPr>
          <p:nvPr/>
        </p:nvCxnSpPr>
        <p:spPr>
          <a:xfrm flipV="1">
            <a:off x="6336116" y="4306072"/>
            <a:ext cx="861606" cy="6629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6477722" y="413259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6694832" y="292078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115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FF0000"/>
                </a:solidFill>
              </a:rPr>
              <a:t>(AB|CD)</a:t>
            </a:r>
            <a:r>
              <a:rPr lang="en-US" altLang="zh-TW" dirty="0"/>
              <a:t>E*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36" name="橢圓 35"/>
          <p:cNvSpPr/>
          <p:nvPr/>
        </p:nvSpPr>
        <p:spPr>
          <a:xfrm>
            <a:off x="1496172" y="234888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2802480" y="2348880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6" idx="6"/>
            <a:endCxn id="37" idx="2"/>
          </p:cNvCxnSpPr>
          <p:nvPr/>
        </p:nvCxnSpPr>
        <p:spPr>
          <a:xfrm>
            <a:off x="2216172" y="2708880"/>
            <a:ext cx="5863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2262744" y="224274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stCxn id="54" idx="7"/>
            <a:endCxn id="36" idx="2"/>
          </p:cNvCxnSpPr>
          <p:nvPr/>
        </p:nvCxnSpPr>
        <p:spPr>
          <a:xfrm flipV="1">
            <a:off x="927604" y="2708880"/>
            <a:ext cx="568568" cy="2068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橢圓 41"/>
          <p:cNvSpPr/>
          <p:nvPr/>
        </p:nvSpPr>
        <p:spPr>
          <a:xfrm>
            <a:off x="4103948" y="2348880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3" name="直線單箭頭接點 42"/>
          <p:cNvCxnSpPr>
            <a:stCxn id="37" idx="6"/>
            <a:endCxn id="42" idx="2"/>
          </p:cNvCxnSpPr>
          <p:nvPr/>
        </p:nvCxnSpPr>
        <p:spPr>
          <a:xfrm>
            <a:off x="3522480" y="2708880"/>
            <a:ext cx="5814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矩形 43"/>
          <p:cNvSpPr/>
          <p:nvPr/>
        </p:nvSpPr>
        <p:spPr>
          <a:xfrm>
            <a:off x="3626717" y="22500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4" name="橢圓 13"/>
          <p:cNvSpPr/>
          <p:nvPr/>
        </p:nvSpPr>
        <p:spPr>
          <a:xfrm>
            <a:off x="1500649" y="329076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2802480" y="329076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stCxn id="14" idx="6"/>
            <a:endCxn id="15" idx="2"/>
          </p:cNvCxnSpPr>
          <p:nvPr/>
        </p:nvCxnSpPr>
        <p:spPr>
          <a:xfrm>
            <a:off x="2220649" y="3650767"/>
            <a:ext cx="5818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2262744" y="3219817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18" name="直線單箭頭接點 17"/>
          <p:cNvCxnSpPr>
            <a:stCxn id="54" idx="5"/>
            <a:endCxn id="14" idx="2"/>
          </p:cNvCxnSpPr>
          <p:nvPr/>
        </p:nvCxnSpPr>
        <p:spPr>
          <a:xfrm>
            <a:off x="927604" y="3424882"/>
            <a:ext cx="573045" cy="2258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橢圓 18"/>
          <p:cNvSpPr/>
          <p:nvPr/>
        </p:nvSpPr>
        <p:spPr>
          <a:xfrm>
            <a:off x="4131548" y="329076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5" idx="6"/>
            <a:endCxn id="19" idx="2"/>
          </p:cNvCxnSpPr>
          <p:nvPr/>
        </p:nvCxnSpPr>
        <p:spPr>
          <a:xfrm>
            <a:off x="3522480" y="3650767"/>
            <a:ext cx="6090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626717" y="320424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4" name="橢圓 53"/>
          <p:cNvSpPr/>
          <p:nvPr/>
        </p:nvSpPr>
        <p:spPr>
          <a:xfrm>
            <a:off x="313046" y="281032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1004128" y="23780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1033504" y="308357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57" name="橢圓 56"/>
          <p:cNvSpPr/>
          <p:nvPr/>
        </p:nvSpPr>
        <p:spPr>
          <a:xfrm>
            <a:off x="5279348" y="2735747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8" name="直線單箭頭接點 57"/>
          <p:cNvCxnSpPr>
            <a:stCxn id="42" idx="6"/>
            <a:endCxn id="57" idx="1"/>
          </p:cNvCxnSpPr>
          <p:nvPr/>
        </p:nvCxnSpPr>
        <p:spPr>
          <a:xfrm>
            <a:off x="4823948" y="2708880"/>
            <a:ext cx="560842" cy="1323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單箭頭接點 60"/>
          <p:cNvCxnSpPr>
            <a:stCxn id="19" idx="6"/>
            <a:endCxn id="57" idx="3"/>
          </p:cNvCxnSpPr>
          <p:nvPr/>
        </p:nvCxnSpPr>
        <p:spPr>
          <a:xfrm flipV="1">
            <a:off x="4851548" y="3350305"/>
            <a:ext cx="533242" cy="3004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4877021" y="305892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4990690" y="228690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1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(AB|CD)</a:t>
            </a:r>
            <a:r>
              <a:rPr lang="en-US" altLang="zh-TW" b="1" dirty="0">
                <a:solidFill>
                  <a:srgbClr val="FF0000"/>
                </a:solidFill>
              </a:rPr>
              <a:t>E*</a:t>
            </a:r>
            <a:endParaRPr lang="zh-TW" altLang="en-US" b="1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grpSp>
        <p:nvGrpSpPr>
          <p:cNvPr id="13" name="群組 12"/>
          <p:cNvGrpSpPr/>
          <p:nvPr/>
        </p:nvGrpSpPr>
        <p:grpSpPr>
          <a:xfrm>
            <a:off x="250962" y="2356730"/>
            <a:ext cx="5686302" cy="1768027"/>
            <a:chOff x="313046" y="2242740"/>
            <a:chExt cx="5686302" cy="1768027"/>
          </a:xfrm>
        </p:grpSpPr>
        <p:sp>
          <p:nvSpPr>
            <p:cNvPr id="36" name="橢圓 35"/>
            <p:cNvSpPr/>
            <p:nvPr/>
          </p:nvSpPr>
          <p:spPr>
            <a:xfrm>
              <a:off x="1496172" y="2348880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橢圓 36"/>
            <p:cNvSpPr/>
            <p:nvPr/>
          </p:nvSpPr>
          <p:spPr>
            <a:xfrm>
              <a:off x="2802480" y="2348880"/>
              <a:ext cx="720000" cy="720000"/>
            </a:xfrm>
            <a:prstGeom prst="ellipse">
              <a:avLst/>
            </a:prstGeom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8" name="直線單箭頭接點 37"/>
            <p:cNvCxnSpPr>
              <a:stCxn id="36" idx="6"/>
              <a:endCxn id="37" idx="2"/>
            </p:cNvCxnSpPr>
            <p:nvPr/>
          </p:nvCxnSpPr>
          <p:spPr>
            <a:xfrm>
              <a:off x="2216172" y="2708880"/>
              <a:ext cx="5863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矩形 38"/>
            <p:cNvSpPr/>
            <p:nvPr/>
          </p:nvSpPr>
          <p:spPr>
            <a:xfrm>
              <a:off x="2262744" y="2242740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800" b="1" dirty="0"/>
                <a:t>A</a:t>
              </a:r>
              <a:endParaRPr lang="zh-TW" altLang="en-US" dirty="0"/>
            </a:p>
          </p:txBody>
        </p:sp>
        <p:cxnSp>
          <p:nvCxnSpPr>
            <p:cNvPr id="40" name="直線單箭頭接點 39"/>
            <p:cNvCxnSpPr>
              <a:stCxn id="54" idx="7"/>
              <a:endCxn id="36" idx="2"/>
            </p:cNvCxnSpPr>
            <p:nvPr/>
          </p:nvCxnSpPr>
          <p:spPr>
            <a:xfrm flipV="1">
              <a:off x="927604" y="2708880"/>
              <a:ext cx="568568" cy="206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橢圓 41"/>
            <p:cNvSpPr/>
            <p:nvPr/>
          </p:nvSpPr>
          <p:spPr>
            <a:xfrm>
              <a:off x="4103948" y="2348880"/>
              <a:ext cx="720000" cy="720000"/>
            </a:xfrm>
            <a:prstGeom prst="ellipse">
              <a:avLst/>
            </a:prstGeom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3" name="直線單箭頭接點 42"/>
            <p:cNvCxnSpPr>
              <a:stCxn id="37" idx="6"/>
              <a:endCxn id="42" idx="2"/>
            </p:cNvCxnSpPr>
            <p:nvPr/>
          </p:nvCxnSpPr>
          <p:spPr>
            <a:xfrm>
              <a:off x="3522480" y="2708880"/>
              <a:ext cx="58146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矩形 43"/>
            <p:cNvSpPr/>
            <p:nvPr/>
          </p:nvSpPr>
          <p:spPr>
            <a:xfrm>
              <a:off x="3626717" y="2250053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800" b="1" dirty="0"/>
                <a:t>B</a:t>
              </a:r>
              <a:endParaRPr lang="zh-TW" altLang="en-US" dirty="0"/>
            </a:p>
          </p:txBody>
        </p:sp>
        <p:sp>
          <p:nvSpPr>
            <p:cNvPr id="14" name="橢圓 13"/>
            <p:cNvSpPr/>
            <p:nvPr/>
          </p:nvSpPr>
          <p:spPr>
            <a:xfrm>
              <a:off x="1500649" y="3290767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橢圓 14"/>
            <p:cNvSpPr/>
            <p:nvPr/>
          </p:nvSpPr>
          <p:spPr>
            <a:xfrm>
              <a:off x="2802480" y="3290767"/>
              <a:ext cx="720000" cy="720000"/>
            </a:xfrm>
            <a:prstGeom prst="ellipse">
              <a:avLst/>
            </a:prstGeom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單箭頭接點 15"/>
            <p:cNvCxnSpPr>
              <a:stCxn id="14" idx="6"/>
              <a:endCxn id="15" idx="2"/>
            </p:cNvCxnSpPr>
            <p:nvPr/>
          </p:nvCxnSpPr>
          <p:spPr>
            <a:xfrm>
              <a:off x="2220649" y="3650767"/>
              <a:ext cx="58183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>
            <a:xfrm>
              <a:off x="2262744" y="3219817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800" b="1" dirty="0"/>
                <a:t>C</a:t>
              </a:r>
              <a:endParaRPr lang="zh-TW" altLang="en-US" dirty="0"/>
            </a:p>
          </p:txBody>
        </p:sp>
        <p:cxnSp>
          <p:nvCxnSpPr>
            <p:cNvPr id="18" name="直線單箭頭接點 17"/>
            <p:cNvCxnSpPr>
              <a:stCxn id="54" idx="5"/>
              <a:endCxn id="14" idx="2"/>
            </p:cNvCxnSpPr>
            <p:nvPr/>
          </p:nvCxnSpPr>
          <p:spPr>
            <a:xfrm>
              <a:off x="927604" y="3424882"/>
              <a:ext cx="573045" cy="22588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橢圓 18"/>
            <p:cNvSpPr/>
            <p:nvPr/>
          </p:nvSpPr>
          <p:spPr>
            <a:xfrm>
              <a:off x="4131548" y="3290767"/>
              <a:ext cx="720000" cy="720000"/>
            </a:xfrm>
            <a:prstGeom prst="ellipse">
              <a:avLst/>
            </a:prstGeom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0" name="直線單箭頭接點 19"/>
            <p:cNvCxnSpPr>
              <a:stCxn id="15" idx="6"/>
              <a:endCxn id="19" idx="2"/>
            </p:cNvCxnSpPr>
            <p:nvPr/>
          </p:nvCxnSpPr>
          <p:spPr>
            <a:xfrm>
              <a:off x="3522480" y="3650767"/>
              <a:ext cx="60906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>
              <a:off x="3626717" y="3204246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800" b="1" dirty="0"/>
                <a:t>D</a:t>
              </a:r>
              <a:endParaRPr lang="zh-TW" altLang="en-US" dirty="0"/>
            </a:p>
          </p:txBody>
        </p:sp>
        <p:sp>
          <p:nvSpPr>
            <p:cNvPr id="54" name="橢圓 53"/>
            <p:cNvSpPr/>
            <p:nvPr/>
          </p:nvSpPr>
          <p:spPr>
            <a:xfrm>
              <a:off x="313046" y="2810324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1004128" y="2378058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56" name="矩形 55"/>
            <p:cNvSpPr/>
            <p:nvPr/>
          </p:nvSpPr>
          <p:spPr>
            <a:xfrm>
              <a:off x="1033504" y="3083570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57" name="橢圓 56"/>
            <p:cNvSpPr/>
            <p:nvPr/>
          </p:nvSpPr>
          <p:spPr>
            <a:xfrm>
              <a:off x="5279348" y="2735747"/>
              <a:ext cx="720000" cy="720000"/>
            </a:xfrm>
            <a:prstGeom prst="ellipse">
              <a:avLst/>
            </a:prstGeom>
            <a:ln w="6667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8" name="直線單箭頭接點 57"/>
            <p:cNvCxnSpPr>
              <a:stCxn id="42" idx="6"/>
              <a:endCxn id="57" idx="1"/>
            </p:cNvCxnSpPr>
            <p:nvPr/>
          </p:nvCxnSpPr>
          <p:spPr>
            <a:xfrm>
              <a:off x="4823948" y="2708880"/>
              <a:ext cx="560842" cy="1323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單箭頭接點 60"/>
            <p:cNvCxnSpPr>
              <a:stCxn id="19" idx="6"/>
              <a:endCxn id="57" idx="3"/>
            </p:cNvCxnSpPr>
            <p:nvPr/>
          </p:nvCxnSpPr>
          <p:spPr>
            <a:xfrm flipV="1">
              <a:off x="4851548" y="3350305"/>
              <a:ext cx="533242" cy="30046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矩形 63"/>
            <p:cNvSpPr/>
            <p:nvPr/>
          </p:nvSpPr>
          <p:spPr>
            <a:xfrm>
              <a:off x="4877021" y="3058926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4990690" y="2286902"/>
              <a:ext cx="4443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3275856" y="3770580"/>
            <a:ext cx="5014927" cy="2206604"/>
            <a:chOff x="1098444" y="3765537"/>
            <a:chExt cx="5014927" cy="2206604"/>
          </a:xfrm>
        </p:grpSpPr>
        <p:sp>
          <p:nvSpPr>
            <p:cNvPr id="31" name="矩形 30"/>
            <p:cNvSpPr/>
            <p:nvPr/>
          </p:nvSpPr>
          <p:spPr>
            <a:xfrm>
              <a:off x="5081131" y="4496037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grpSp>
          <p:nvGrpSpPr>
            <p:cNvPr id="32" name="群組 31"/>
            <p:cNvGrpSpPr/>
            <p:nvPr/>
          </p:nvGrpSpPr>
          <p:grpSpPr>
            <a:xfrm>
              <a:off x="1098444" y="3765537"/>
              <a:ext cx="5014927" cy="2206604"/>
              <a:chOff x="1098444" y="3765537"/>
              <a:chExt cx="5014927" cy="2206604"/>
            </a:xfrm>
          </p:grpSpPr>
          <p:sp>
            <p:nvSpPr>
              <p:cNvPr id="33" name="橢圓 32"/>
              <p:cNvSpPr/>
              <p:nvPr/>
            </p:nvSpPr>
            <p:spPr>
              <a:xfrm>
                <a:off x="1890532" y="4949616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4" name="橢圓 33"/>
              <p:cNvSpPr/>
              <p:nvPr/>
            </p:nvSpPr>
            <p:spPr>
              <a:xfrm>
                <a:off x="5393371" y="4978402"/>
                <a:ext cx="720000" cy="720000"/>
              </a:xfrm>
              <a:prstGeom prst="ellipse">
                <a:avLst/>
              </a:prstGeom>
              <a:ln w="66675" cmpd="db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5" name="直線單箭頭接點 34"/>
              <p:cNvCxnSpPr>
                <a:endCxn id="33" idx="2"/>
              </p:cNvCxnSpPr>
              <p:nvPr/>
            </p:nvCxnSpPr>
            <p:spPr>
              <a:xfrm>
                <a:off x="1098444" y="5309616"/>
                <a:ext cx="79208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橢圓 40"/>
              <p:cNvSpPr/>
              <p:nvPr/>
            </p:nvSpPr>
            <p:spPr>
              <a:xfrm>
                <a:off x="2942545" y="4456419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橢圓 44"/>
              <p:cNvSpPr/>
              <p:nvPr/>
            </p:nvSpPr>
            <p:spPr>
              <a:xfrm>
                <a:off x="4235361" y="4456398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6" name="直線單箭頭接點 45"/>
              <p:cNvCxnSpPr>
                <a:stCxn id="33" idx="7"/>
                <a:endCxn id="41" idx="2"/>
              </p:cNvCxnSpPr>
              <p:nvPr/>
            </p:nvCxnSpPr>
            <p:spPr>
              <a:xfrm flipV="1">
                <a:off x="2505090" y="4816419"/>
                <a:ext cx="437455" cy="23863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單箭頭接點 46"/>
              <p:cNvCxnSpPr>
                <a:stCxn id="45" idx="6"/>
                <a:endCxn id="34" idx="1"/>
              </p:cNvCxnSpPr>
              <p:nvPr/>
            </p:nvCxnSpPr>
            <p:spPr>
              <a:xfrm>
                <a:off x="4955361" y="4816398"/>
                <a:ext cx="543452" cy="26744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矩形 47"/>
              <p:cNvSpPr/>
              <p:nvPr/>
            </p:nvSpPr>
            <p:spPr>
              <a:xfrm>
                <a:off x="2442548" y="4524389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3759852" y="5448921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50" name="弧形接點 49"/>
              <p:cNvCxnSpPr>
                <a:stCxn id="33" idx="5"/>
                <a:endCxn id="34" idx="3"/>
              </p:cNvCxnSpPr>
              <p:nvPr/>
            </p:nvCxnSpPr>
            <p:spPr>
              <a:xfrm rot="16200000" flipH="1">
                <a:off x="3987558" y="4081705"/>
                <a:ext cx="28786" cy="2993723"/>
              </a:xfrm>
              <a:prstGeom prst="curvedConnector3">
                <a:avLst>
                  <a:gd name="adj1" fmla="val 1260432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/>
              <p:cNvSpPr/>
              <p:nvPr/>
            </p:nvSpPr>
            <p:spPr>
              <a:xfrm>
                <a:off x="3791103" y="3765537"/>
                <a:ext cx="3545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52" name="弧形接點 51"/>
              <p:cNvCxnSpPr>
                <a:stCxn id="45" idx="0"/>
                <a:endCxn id="41" idx="0"/>
              </p:cNvCxnSpPr>
              <p:nvPr/>
            </p:nvCxnSpPr>
            <p:spPr>
              <a:xfrm rot="16200000" flipH="1" flipV="1">
                <a:off x="3948942" y="3810000"/>
                <a:ext cx="21" cy="1292816"/>
              </a:xfrm>
              <a:prstGeom prst="curvedConnector3">
                <a:avLst>
                  <a:gd name="adj1" fmla="val -1088571429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單箭頭接點 52"/>
              <p:cNvCxnSpPr>
                <a:stCxn id="41" idx="6"/>
                <a:endCxn id="45" idx="2"/>
              </p:cNvCxnSpPr>
              <p:nvPr/>
            </p:nvCxnSpPr>
            <p:spPr>
              <a:xfrm flipV="1">
                <a:off x="3662545" y="4816398"/>
                <a:ext cx="572816" cy="2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矩形 58"/>
              <p:cNvSpPr/>
              <p:nvPr/>
            </p:nvSpPr>
            <p:spPr>
              <a:xfrm>
                <a:off x="3742482" y="435105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 smtClean="0"/>
                  <a:t>E</a:t>
                </a:r>
                <a:endParaRPr lang="zh-TW" altLang="en-US" dirty="0"/>
              </a:p>
            </p:txBody>
          </p:sp>
        </p:grpSp>
      </p:grpSp>
      <p:cxnSp>
        <p:nvCxnSpPr>
          <p:cNvPr id="10" name="弧形接點 9"/>
          <p:cNvCxnSpPr/>
          <p:nvPr/>
        </p:nvCxnSpPr>
        <p:spPr>
          <a:xfrm>
            <a:off x="3069825" y="1612325"/>
            <a:ext cx="4010827" cy="2582898"/>
          </a:xfrm>
          <a:prstGeom prst="curvedConnector2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圖片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6337" y="1449143"/>
            <a:ext cx="2445131" cy="98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regular expression (regex or </a:t>
            </a:r>
            <a:r>
              <a:rPr lang="en-US" altLang="zh-TW" dirty="0" err="1"/>
              <a:t>regexp</a:t>
            </a:r>
            <a:r>
              <a:rPr lang="en-US" altLang="zh-TW" dirty="0"/>
              <a:t> for short) is a special text string for describing a search pattern. </a:t>
            </a:r>
            <a:endParaRPr lang="en-US" altLang="zh-TW" dirty="0" smtClean="0"/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2</a:t>
            </a:fld>
            <a:endParaRPr lang="en-US" altLang="zh-TW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5861122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rgbClr val="FF0000"/>
                </a:solidFill>
              </a:rPr>
              <a:t>(AB|CD)E*</a:t>
            </a:r>
            <a:endParaRPr lang="zh-TW" altLang="en-US" b="1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grpSp>
        <p:nvGrpSpPr>
          <p:cNvPr id="8" name="群組 7"/>
          <p:cNvGrpSpPr/>
          <p:nvPr/>
        </p:nvGrpSpPr>
        <p:grpSpPr>
          <a:xfrm>
            <a:off x="215516" y="2605805"/>
            <a:ext cx="8674746" cy="2411033"/>
            <a:chOff x="335412" y="1713724"/>
            <a:chExt cx="8674746" cy="2411033"/>
          </a:xfrm>
        </p:grpSpPr>
        <p:grpSp>
          <p:nvGrpSpPr>
            <p:cNvPr id="13" name="群組 12"/>
            <p:cNvGrpSpPr/>
            <p:nvPr/>
          </p:nvGrpSpPr>
          <p:grpSpPr>
            <a:xfrm>
              <a:off x="335412" y="2356730"/>
              <a:ext cx="5548216" cy="1768027"/>
              <a:chOff x="397496" y="2242740"/>
              <a:chExt cx="5548216" cy="1768027"/>
            </a:xfrm>
          </p:grpSpPr>
          <p:sp>
            <p:nvSpPr>
              <p:cNvPr id="36" name="橢圓 35"/>
              <p:cNvSpPr/>
              <p:nvPr/>
            </p:nvSpPr>
            <p:spPr>
              <a:xfrm>
                <a:off x="1496172" y="2348880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7" name="橢圓 36"/>
              <p:cNvSpPr/>
              <p:nvPr/>
            </p:nvSpPr>
            <p:spPr>
              <a:xfrm>
                <a:off x="2802480" y="2348880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8" name="直線單箭頭接點 37"/>
              <p:cNvCxnSpPr>
                <a:stCxn id="36" idx="6"/>
                <a:endCxn id="37" idx="2"/>
              </p:cNvCxnSpPr>
              <p:nvPr/>
            </p:nvCxnSpPr>
            <p:spPr>
              <a:xfrm>
                <a:off x="2216172" y="2708880"/>
                <a:ext cx="58630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矩形 38"/>
              <p:cNvSpPr/>
              <p:nvPr/>
            </p:nvSpPr>
            <p:spPr>
              <a:xfrm>
                <a:off x="2262744" y="2242740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A</a:t>
                </a:r>
                <a:endParaRPr lang="zh-TW" altLang="en-US" dirty="0"/>
              </a:p>
            </p:txBody>
          </p:sp>
          <p:cxnSp>
            <p:nvCxnSpPr>
              <p:cNvPr id="40" name="直線單箭頭接點 39"/>
              <p:cNvCxnSpPr>
                <a:stCxn id="54" idx="7"/>
                <a:endCxn id="36" idx="2"/>
              </p:cNvCxnSpPr>
              <p:nvPr/>
            </p:nvCxnSpPr>
            <p:spPr>
              <a:xfrm flipV="1">
                <a:off x="1012054" y="2708880"/>
                <a:ext cx="484118" cy="16983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橢圓 41"/>
              <p:cNvSpPr/>
              <p:nvPr/>
            </p:nvSpPr>
            <p:spPr>
              <a:xfrm>
                <a:off x="4103948" y="2348880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3" name="直線單箭頭接點 42"/>
              <p:cNvCxnSpPr>
                <a:stCxn id="37" idx="6"/>
                <a:endCxn id="42" idx="2"/>
              </p:cNvCxnSpPr>
              <p:nvPr/>
            </p:nvCxnSpPr>
            <p:spPr>
              <a:xfrm>
                <a:off x="3522480" y="2708880"/>
                <a:ext cx="58146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矩形 43"/>
              <p:cNvSpPr/>
              <p:nvPr/>
            </p:nvSpPr>
            <p:spPr>
              <a:xfrm>
                <a:off x="3626717" y="2250053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B</a:t>
                </a:r>
                <a:endParaRPr lang="zh-TW" altLang="en-US" dirty="0"/>
              </a:p>
            </p:txBody>
          </p:sp>
          <p:sp>
            <p:nvSpPr>
              <p:cNvPr id="14" name="橢圓 13"/>
              <p:cNvSpPr/>
              <p:nvPr/>
            </p:nvSpPr>
            <p:spPr>
              <a:xfrm>
                <a:off x="1500649" y="3290767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5" name="橢圓 14"/>
              <p:cNvSpPr/>
              <p:nvPr/>
            </p:nvSpPr>
            <p:spPr>
              <a:xfrm>
                <a:off x="2802480" y="3290767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6" name="直線單箭頭接點 15"/>
              <p:cNvCxnSpPr>
                <a:stCxn id="14" idx="6"/>
                <a:endCxn id="15" idx="2"/>
              </p:cNvCxnSpPr>
              <p:nvPr/>
            </p:nvCxnSpPr>
            <p:spPr>
              <a:xfrm>
                <a:off x="2220649" y="3650767"/>
                <a:ext cx="581831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矩形 16"/>
              <p:cNvSpPr/>
              <p:nvPr/>
            </p:nvSpPr>
            <p:spPr>
              <a:xfrm>
                <a:off x="2262744" y="321981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C</a:t>
                </a:r>
                <a:endParaRPr lang="zh-TW" altLang="en-US" dirty="0"/>
              </a:p>
            </p:txBody>
          </p:sp>
          <p:cxnSp>
            <p:nvCxnSpPr>
              <p:cNvPr id="18" name="直線單箭頭接點 17"/>
              <p:cNvCxnSpPr>
                <a:stCxn id="54" idx="5"/>
                <a:endCxn id="14" idx="2"/>
              </p:cNvCxnSpPr>
              <p:nvPr/>
            </p:nvCxnSpPr>
            <p:spPr>
              <a:xfrm>
                <a:off x="1012054" y="3387831"/>
                <a:ext cx="488595" cy="26293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橢圓 18"/>
              <p:cNvSpPr/>
              <p:nvPr/>
            </p:nvSpPr>
            <p:spPr>
              <a:xfrm>
                <a:off x="4131548" y="3290767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0" name="直線單箭頭接點 19"/>
              <p:cNvCxnSpPr>
                <a:stCxn id="15" idx="6"/>
                <a:endCxn id="19" idx="2"/>
              </p:cNvCxnSpPr>
              <p:nvPr/>
            </p:nvCxnSpPr>
            <p:spPr>
              <a:xfrm>
                <a:off x="3522480" y="3650767"/>
                <a:ext cx="60906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矩形 20"/>
              <p:cNvSpPr/>
              <p:nvPr/>
            </p:nvSpPr>
            <p:spPr>
              <a:xfrm>
                <a:off x="3626717" y="3204246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D</a:t>
                </a:r>
                <a:endParaRPr lang="zh-TW" altLang="en-US" dirty="0"/>
              </a:p>
            </p:txBody>
          </p:sp>
          <p:sp>
            <p:nvSpPr>
              <p:cNvPr id="54" name="橢圓 53"/>
              <p:cNvSpPr/>
              <p:nvPr/>
            </p:nvSpPr>
            <p:spPr>
              <a:xfrm>
                <a:off x="397496" y="2773273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1033908" y="2328628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1091974" y="3088695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57" name="橢圓 56"/>
              <p:cNvSpPr/>
              <p:nvPr/>
            </p:nvSpPr>
            <p:spPr>
              <a:xfrm>
                <a:off x="5225712" y="2715825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58" name="直線單箭頭接點 57"/>
              <p:cNvCxnSpPr>
                <a:stCxn id="42" idx="6"/>
                <a:endCxn id="57" idx="1"/>
              </p:cNvCxnSpPr>
              <p:nvPr/>
            </p:nvCxnSpPr>
            <p:spPr>
              <a:xfrm>
                <a:off x="4823948" y="2708880"/>
                <a:ext cx="507206" cy="11238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單箭頭接點 60"/>
              <p:cNvCxnSpPr>
                <a:stCxn id="19" idx="6"/>
                <a:endCxn id="57" idx="3"/>
              </p:cNvCxnSpPr>
              <p:nvPr/>
            </p:nvCxnSpPr>
            <p:spPr>
              <a:xfrm flipV="1">
                <a:off x="4851548" y="3330383"/>
                <a:ext cx="479606" cy="32038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矩形 63"/>
              <p:cNvSpPr/>
              <p:nvPr/>
            </p:nvSpPr>
            <p:spPr>
              <a:xfrm>
                <a:off x="4818525" y="3057628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905652" y="228979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</p:grpSp>
        <p:sp>
          <p:nvSpPr>
            <p:cNvPr id="31" name="矩形 30"/>
            <p:cNvSpPr/>
            <p:nvPr/>
          </p:nvSpPr>
          <p:spPr>
            <a:xfrm>
              <a:off x="8043730" y="2356730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grpSp>
          <p:nvGrpSpPr>
            <p:cNvPr id="32" name="群組 31"/>
            <p:cNvGrpSpPr/>
            <p:nvPr/>
          </p:nvGrpSpPr>
          <p:grpSpPr>
            <a:xfrm>
              <a:off x="5663682" y="1713724"/>
              <a:ext cx="3346476" cy="2143303"/>
              <a:chOff x="2336950" y="3804116"/>
              <a:chExt cx="3346476" cy="2143303"/>
            </a:xfrm>
          </p:grpSpPr>
          <p:sp>
            <p:nvSpPr>
              <p:cNvPr id="34" name="橢圓 33"/>
              <p:cNvSpPr/>
              <p:nvPr/>
            </p:nvSpPr>
            <p:spPr>
              <a:xfrm>
                <a:off x="4963426" y="4930719"/>
                <a:ext cx="720000" cy="720000"/>
              </a:xfrm>
              <a:prstGeom prst="ellipse">
                <a:avLst/>
              </a:prstGeom>
              <a:ln w="66675" cmpd="db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1" name="橢圓 40"/>
              <p:cNvSpPr/>
              <p:nvPr/>
            </p:nvSpPr>
            <p:spPr>
              <a:xfrm>
                <a:off x="2749372" y="4514277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5" name="橢圓 44"/>
              <p:cNvSpPr/>
              <p:nvPr/>
            </p:nvSpPr>
            <p:spPr>
              <a:xfrm>
                <a:off x="3957925" y="4509900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6" name="直線單箭頭接點 45"/>
              <p:cNvCxnSpPr>
                <a:stCxn id="57" idx="7"/>
                <a:endCxn id="41" idx="2"/>
              </p:cNvCxnSpPr>
              <p:nvPr/>
            </p:nvCxnSpPr>
            <p:spPr>
              <a:xfrm flipV="1">
                <a:off x="2451454" y="4874277"/>
                <a:ext cx="297918" cy="15137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單箭頭接點 46"/>
              <p:cNvCxnSpPr>
                <a:stCxn id="45" idx="6"/>
                <a:endCxn id="34" idx="1"/>
              </p:cNvCxnSpPr>
              <p:nvPr/>
            </p:nvCxnSpPr>
            <p:spPr>
              <a:xfrm>
                <a:off x="4677925" y="4869900"/>
                <a:ext cx="390943" cy="1662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矩形 47"/>
              <p:cNvSpPr/>
              <p:nvPr/>
            </p:nvSpPr>
            <p:spPr>
              <a:xfrm>
                <a:off x="2336950" y="4497370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3591331" y="5424199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50" name="弧形接點 49"/>
              <p:cNvCxnSpPr>
                <a:stCxn id="57" idx="5"/>
                <a:endCxn id="34" idx="3"/>
              </p:cNvCxnSpPr>
              <p:nvPr/>
            </p:nvCxnSpPr>
            <p:spPr>
              <a:xfrm rot="16200000" flipH="1">
                <a:off x="3754905" y="4231314"/>
                <a:ext cx="10512" cy="2617414"/>
              </a:xfrm>
              <a:prstGeom prst="curvedConnector3">
                <a:avLst>
                  <a:gd name="adj1" fmla="val 3277721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/>
              <p:cNvSpPr/>
              <p:nvPr/>
            </p:nvSpPr>
            <p:spPr>
              <a:xfrm>
                <a:off x="3536166" y="3804116"/>
                <a:ext cx="3545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52" name="弧形接點 51"/>
              <p:cNvCxnSpPr>
                <a:stCxn id="45" idx="0"/>
                <a:endCxn id="41" idx="0"/>
              </p:cNvCxnSpPr>
              <p:nvPr/>
            </p:nvCxnSpPr>
            <p:spPr>
              <a:xfrm rot="16200000" flipH="1" flipV="1">
                <a:off x="3711460" y="3907811"/>
                <a:ext cx="4377" cy="1208553"/>
              </a:xfrm>
              <a:prstGeom prst="curvedConnector3">
                <a:avLst>
                  <a:gd name="adj1" fmla="val -5222755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單箭頭接點 52"/>
              <p:cNvCxnSpPr>
                <a:stCxn id="41" idx="6"/>
                <a:endCxn id="45" idx="2"/>
              </p:cNvCxnSpPr>
              <p:nvPr/>
            </p:nvCxnSpPr>
            <p:spPr>
              <a:xfrm flipV="1">
                <a:off x="3469372" y="4869900"/>
                <a:ext cx="488553" cy="437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矩形 58"/>
              <p:cNvSpPr/>
              <p:nvPr/>
            </p:nvSpPr>
            <p:spPr>
              <a:xfrm>
                <a:off x="3494407" y="4409534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 smtClean="0"/>
                  <a:t>E</a:t>
                </a:r>
                <a:endParaRPr lang="zh-TW" altLang="en-US" dirty="0"/>
              </a:p>
            </p:txBody>
          </p:sp>
        </p:grpSp>
      </p:grp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300" y="1410512"/>
            <a:ext cx="3091204" cy="94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grpSp>
        <p:nvGrpSpPr>
          <p:cNvPr id="48" name="群組 47"/>
          <p:cNvGrpSpPr/>
          <p:nvPr/>
        </p:nvGrpSpPr>
        <p:grpSpPr>
          <a:xfrm>
            <a:off x="4610100" y="2371220"/>
            <a:ext cx="4011618" cy="1815882"/>
            <a:chOff x="4503890" y="2770297"/>
            <a:chExt cx="4011618" cy="1815882"/>
          </a:xfrm>
        </p:grpSpPr>
        <p:sp>
          <p:nvSpPr>
            <p:cNvPr id="23" name="文字方塊 22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Ａ　Ｂ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7" name="直線單箭頭接點 26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單箭頭接點 3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單箭頭接點 43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單箭頭接點 4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向右箭號 5"/>
          <p:cNvSpPr/>
          <p:nvPr/>
        </p:nvSpPr>
        <p:spPr>
          <a:xfrm>
            <a:off x="3562620" y="3027460"/>
            <a:ext cx="818988" cy="65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文字方塊 24"/>
          <p:cNvSpPr txBox="1"/>
          <p:nvPr/>
        </p:nvSpPr>
        <p:spPr>
          <a:xfrm>
            <a:off x="1079381" y="3074050"/>
            <a:ext cx="2073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(AB|CD) </a:t>
            </a:r>
            <a:r>
              <a:rPr lang="zh-TW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E*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372752" y="5280070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Regex</a:t>
            </a:r>
            <a:endParaRPr lang="zh-TW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4585882" y="5280070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Parse Tree</a:t>
            </a:r>
            <a:endParaRPr lang="zh-TW" altLang="en-US" dirty="0"/>
          </a:p>
        </p:txBody>
      </p:sp>
      <p:sp>
        <p:nvSpPr>
          <p:cNvPr id="39" name="矩形 38"/>
          <p:cNvSpPr/>
          <p:nvPr/>
        </p:nvSpPr>
        <p:spPr>
          <a:xfrm>
            <a:off x="6811588" y="5280070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NFA</a:t>
            </a:r>
            <a:endParaRPr lang="zh-TW" altLang="en-US" dirty="0"/>
          </a:p>
        </p:txBody>
      </p:sp>
      <p:cxnSp>
        <p:nvCxnSpPr>
          <p:cNvPr id="40" name="直線單箭頭接點 39"/>
          <p:cNvCxnSpPr>
            <a:stCxn id="35" idx="3"/>
            <a:endCxn id="37" idx="1"/>
          </p:cNvCxnSpPr>
          <p:nvPr/>
        </p:nvCxnSpPr>
        <p:spPr>
          <a:xfrm>
            <a:off x="3740904" y="5532098"/>
            <a:ext cx="84497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37" idx="3"/>
            <a:endCxn id="39" idx="1"/>
          </p:cNvCxnSpPr>
          <p:nvPr/>
        </p:nvCxnSpPr>
        <p:spPr>
          <a:xfrm>
            <a:off x="5954034" y="5532098"/>
            <a:ext cx="8575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01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grpSp>
        <p:nvGrpSpPr>
          <p:cNvPr id="7" name="群組 6"/>
          <p:cNvGrpSpPr/>
          <p:nvPr/>
        </p:nvGrpSpPr>
        <p:grpSpPr>
          <a:xfrm>
            <a:off x="5505450" y="3113581"/>
            <a:ext cx="4011618" cy="1815882"/>
            <a:chOff x="4503890" y="2770297"/>
            <a:chExt cx="4011618" cy="1815882"/>
          </a:xfrm>
        </p:grpSpPr>
        <p:sp>
          <p:nvSpPr>
            <p:cNvPr id="8" name="文字方塊 7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Ａ　Ｂ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直線單箭頭接點 8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87" y="2046641"/>
            <a:ext cx="4289115" cy="330726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293562" y="5707301"/>
            <a:ext cx="7038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hlinkClick r:id="rId3"/>
              </a:rPr>
              <a:t>http://matt.might.net/articles/parsing-regex-with-recursive-descent</a:t>
            </a:r>
            <a:r>
              <a:rPr lang="zh-TW" altLang="en-US" dirty="0" smtClean="0">
                <a:hlinkClick r:id="rId3"/>
              </a:rPr>
              <a:t>/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14347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Ａ　Ｂ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14277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Ｂ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3146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2002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Ｃ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1168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Ｄ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1895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Ｄ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6252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29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Ｄ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55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1" dirty="0" smtClean="0"/>
              <a:t>Regular expression grammar</a:t>
            </a:r>
          </a:p>
          <a:p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3</a:t>
            </a:fld>
            <a:endParaRPr lang="en-US" altLang="zh-TW" smtClean="0">
              <a:ea typeface="新細明體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037558"/>
              </p:ext>
            </p:extLst>
          </p:nvPr>
        </p:nvGraphicFramePr>
        <p:xfrm>
          <a:off x="611560" y="1916832"/>
          <a:ext cx="8064896" cy="4140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4752528"/>
              </a:tblGrid>
              <a:tr h="414046">
                <a:tc>
                  <a:txBody>
                    <a:bodyPr/>
                    <a:lstStyle/>
                    <a:p>
                      <a:r>
                        <a:rPr lang="en-US" altLang="zh-TW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Syntax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  <a:endParaRPr lang="zh-TW" altLang="en-US" dirty="0"/>
                    </a:p>
                  </a:txBody>
                  <a:tcPr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Any character except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[\^$.|?*+()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a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matches 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a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.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.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matches 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x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or (almost) any other character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|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800" kern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(</a:t>
                      </a:r>
                      <a:r>
                        <a:rPr lang="en-US" sz="1800" kern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abc|def|xyz</a:t>
                      </a:r>
                      <a:r>
                        <a:rPr lang="en-US" sz="1800" kern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)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matches </a:t>
                      </a:r>
                      <a:r>
                        <a:rPr lang="en-US" sz="180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abc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180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def</a:t>
                      </a:r>
                      <a:r>
                        <a:rPr lang="en-US" sz="180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細明體" panose="02020509000000000000" pitchFamily="49" charset="-120"/>
                          <a:cs typeface="細明體" panose="02020509000000000000" pitchFamily="49" charset="-120"/>
                        </a:rPr>
                        <a:t>xyz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 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“ab*c" matches “ac“, “</a:t>
                      </a:r>
                      <a:r>
                        <a:rPr lang="en-US" altLang="zh-TW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abc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“, “</a:t>
                      </a:r>
                      <a:r>
                        <a:rPr lang="en-US" altLang="zh-TW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abbc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”, “</a:t>
                      </a:r>
                      <a:r>
                        <a:rPr lang="en-US" altLang="zh-TW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abbbc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”, ...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+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“a+"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matches </a:t>
                      </a:r>
                      <a:r>
                        <a:rPr lang="en-US" altLang="zh-TW" sz="1800" dirty="0" smtClean="0">
                          <a:latin typeface="+mn-lt"/>
                        </a:rPr>
                        <a:t>“a“, “</a:t>
                      </a:r>
                      <a:r>
                        <a:rPr lang="en-US" altLang="zh-TW" sz="1800" dirty="0" err="1" smtClean="0">
                          <a:latin typeface="+mn-lt"/>
                        </a:rPr>
                        <a:t>aa</a:t>
                      </a:r>
                      <a:r>
                        <a:rPr lang="en-US" altLang="zh-TW" sz="1800" dirty="0" smtClean="0">
                          <a:latin typeface="+mn-lt"/>
                        </a:rPr>
                        <a:t>“, “</a:t>
                      </a:r>
                      <a:r>
                        <a:rPr lang="en-US" altLang="zh-TW" sz="1800" dirty="0" err="1" smtClean="0">
                          <a:latin typeface="+mn-lt"/>
                        </a:rPr>
                        <a:t>aaa</a:t>
                      </a:r>
                      <a:r>
                        <a:rPr lang="en-US" altLang="zh-TW" sz="1800" dirty="0" smtClean="0">
                          <a:latin typeface="+mn-lt"/>
                        </a:rPr>
                        <a:t>”,</a:t>
                      </a:r>
                      <a:r>
                        <a:rPr lang="en-US" altLang="zh-TW" sz="1800" baseline="0" dirty="0" smtClean="0">
                          <a:latin typeface="+mn-lt"/>
                        </a:rPr>
                        <a:t> “</a:t>
                      </a:r>
                      <a:r>
                        <a:rPr lang="en-US" altLang="zh-TW" sz="1800" baseline="0" dirty="0" err="1" smtClean="0">
                          <a:latin typeface="+mn-lt"/>
                        </a:rPr>
                        <a:t>aaa</a:t>
                      </a:r>
                      <a:r>
                        <a:rPr lang="en-US" altLang="zh-TW" sz="1800" baseline="0" dirty="0" smtClean="0">
                          <a:latin typeface="+mn-lt"/>
                        </a:rPr>
                        <a:t>”, ...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? 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00" dirty="0" err="1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? matches </a:t>
                      </a:r>
                      <a:r>
                        <a:rPr lang="en-US" altLang="zh-TW" sz="1800" kern="100" dirty="0" err="1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or ab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[] 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altLang="zh-TW" sz="1800" kern="100" dirty="0" err="1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en-US" altLang="zh-TW" sz="1800" kern="100" dirty="0" smtClean="0">
                          <a:effectLst/>
                          <a:latin typeface="+mn-lt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] matches a, b or c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{n}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a{3}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matches </a:t>
                      </a:r>
                      <a:r>
                        <a:rPr lang="en-US" altLang="zh-TW" sz="1800" dirty="0" err="1" smtClean="0">
                          <a:latin typeface="+mn-lt"/>
                        </a:rPr>
                        <a:t>aaa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  <a:tr h="41404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{</a:t>
                      </a:r>
                      <a:r>
                        <a:rPr lang="en-US" altLang="zh-TW" sz="1800" dirty="0" err="1" smtClean="0">
                          <a:latin typeface="+mn-lt"/>
                        </a:rPr>
                        <a:t>n,m</a:t>
                      </a:r>
                      <a:r>
                        <a:rPr lang="en-US" altLang="zh-TW" sz="1800" dirty="0" smtClean="0">
                          <a:latin typeface="+mn-lt"/>
                        </a:rPr>
                        <a:t>}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altLang="zh-TW" sz="1800" dirty="0" smtClean="0">
                          <a:latin typeface="+mn-lt"/>
                        </a:rPr>
                        <a:t>{</a:t>
                      </a:r>
                      <a:r>
                        <a:rPr lang="en-US" altLang="zh-TW" sz="1800" dirty="0" err="1" smtClean="0">
                          <a:latin typeface="+mn-lt"/>
                        </a:rPr>
                        <a:t>n,m</a:t>
                      </a:r>
                      <a:r>
                        <a:rPr lang="en-US" altLang="zh-TW" sz="1800" dirty="0" smtClean="0">
                          <a:latin typeface="+mn-lt"/>
                        </a:rPr>
                        <a:t>}</a:t>
                      </a:r>
                      <a:r>
                        <a:rPr lang="en-US" altLang="zh-TW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where n &gt;= 0 and m &gt;= n</a:t>
                      </a:r>
                      <a:endParaRPr lang="zh-TW" sz="1800" kern="100" dirty="0">
                        <a:effectLst/>
                        <a:latin typeface="+mn-lt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1356793"/>
      </p:ext>
    </p:extLst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30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｜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Ｄ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Ｅ</a:t>
              </a:r>
              <a:endParaRPr lang="en-US" altLang="zh-TW" sz="2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87580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|E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31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｜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Ｄ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Ｅ</a:t>
              </a:r>
              <a:endPara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3886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|E*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｜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*</a:t>
              </a:r>
            </a:p>
            <a:p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　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Ｂ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Ｃ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Ｄ</a:t>
              </a:r>
              <a:r>
                <a:rPr lang="zh-TW" altLang="en-US" sz="2800" dirty="0">
                  <a:latin typeface="Times New Roman" pitchFamily="18" charset="0"/>
                  <a:cs typeface="Times New Roman" pitchFamily="18" charset="0"/>
                </a:rPr>
                <a:t>　</a:t>
              </a:r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Ｅ</a:t>
              </a:r>
              <a:endPara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73025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|E*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　Ｂ　Ｃ　Ｄ　Ｅ</a:t>
              </a:r>
              <a:endPara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37555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3772386"/>
            <a:ext cx="7696200" cy="2171215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604291" y="1628800"/>
            <a:ext cx="4011618" cy="1815882"/>
            <a:chOff x="4503890" y="2770297"/>
            <a:chExt cx="4011618" cy="1815882"/>
          </a:xfrm>
        </p:grpSpPr>
        <p:sp>
          <p:nvSpPr>
            <p:cNvPr id="7" name="文字方塊 6"/>
            <p:cNvSpPr txBox="1"/>
            <p:nvPr/>
          </p:nvSpPr>
          <p:spPr>
            <a:xfrm>
              <a:off x="4503890" y="2770297"/>
              <a:ext cx="40116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　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　　｜　　　　*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　．　　　．</a:t>
              </a:r>
            </a:p>
            <a:p>
              <a:r>
                <a:rPr lang="zh-TW" alt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Ａ　Ｂ　Ｃ　Ｄ　Ｅ</a:t>
              </a:r>
              <a:endPara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" name="直線單箭頭接點 7"/>
            <p:cNvCxnSpPr/>
            <p:nvPr/>
          </p:nvCxnSpPr>
          <p:spPr>
            <a:xfrm flipH="1">
              <a:off x="6048164" y="3176972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單箭頭接點 8"/>
            <p:cNvCxnSpPr/>
            <p:nvPr/>
          </p:nvCxnSpPr>
          <p:spPr>
            <a:xfrm flipH="1">
              <a:off x="5351443" y="3588228"/>
              <a:ext cx="25202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/>
            <p:cNvCxnSpPr/>
            <p:nvPr/>
          </p:nvCxnSpPr>
          <p:spPr>
            <a:xfrm flipH="1">
              <a:off x="4862963" y="4020741"/>
              <a:ext cx="154668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單箭頭接點 10"/>
            <p:cNvCxnSpPr/>
            <p:nvPr/>
          </p:nvCxnSpPr>
          <p:spPr>
            <a:xfrm>
              <a:off x="5244398" y="4020741"/>
              <a:ext cx="107045" cy="1123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/>
            <p:nvPr/>
          </p:nvCxnSpPr>
          <p:spPr>
            <a:xfrm flipH="1">
              <a:off x="6300192" y="3948235"/>
              <a:ext cx="167842" cy="18002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>
              <a:off x="6661019" y="4020741"/>
              <a:ext cx="93188" cy="1075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/>
            <p:cNvCxnSpPr/>
            <p:nvPr/>
          </p:nvCxnSpPr>
          <p:spPr>
            <a:xfrm>
              <a:off x="5996051" y="3590790"/>
              <a:ext cx="454973" cy="22441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/>
            <p:nvPr/>
          </p:nvCxnSpPr>
          <p:spPr>
            <a:xfrm>
              <a:off x="6710428" y="3171106"/>
              <a:ext cx="597876" cy="1858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單箭頭接點 15"/>
            <p:cNvCxnSpPr/>
            <p:nvPr/>
          </p:nvCxnSpPr>
          <p:spPr>
            <a:xfrm>
              <a:off x="7583187" y="3613416"/>
              <a:ext cx="0" cy="4573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向右箭號 16"/>
          <p:cNvSpPr/>
          <p:nvPr/>
        </p:nvSpPr>
        <p:spPr>
          <a:xfrm rot="13254658">
            <a:off x="2999997" y="4472229"/>
            <a:ext cx="792088" cy="407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3907385" y="4698288"/>
            <a:ext cx="2122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postfix notation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97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0000"/>
                </a:solidFill>
              </a:rPr>
              <a:t>AB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43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AB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37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41393" y="265049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A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47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41393" y="2650490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A</a:t>
            </a:r>
            <a:endParaRPr lang="zh-TW" altLang="en-US" sz="2400" dirty="0"/>
          </a:p>
        </p:txBody>
      </p:sp>
      <p:sp>
        <p:nvSpPr>
          <p:cNvPr id="9" name="橢圓 8"/>
          <p:cNvSpPr/>
          <p:nvPr/>
        </p:nvSpPr>
        <p:spPr>
          <a:xfrm>
            <a:off x="3996668" y="250647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5526436" y="250647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單箭頭接點 10"/>
          <p:cNvCxnSpPr>
            <a:stCxn id="9" idx="6"/>
            <a:endCxn id="10" idx="2"/>
          </p:cNvCxnSpPr>
          <p:nvPr/>
        </p:nvCxnSpPr>
        <p:spPr>
          <a:xfrm>
            <a:off x="4716668" y="286647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4853208" y="239077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75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39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8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 automata theory, a </a:t>
            </a:r>
            <a:r>
              <a:rPr lang="en-US" altLang="zh-TW" b="1" dirty="0"/>
              <a:t>nondeterministic finite automaton</a:t>
            </a:r>
            <a:r>
              <a:rPr lang="en-US" altLang="zh-TW" dirty="0"/>
              <a:t> (NFA), or nondeterministic finite state machine, is a finite state machine that 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does </a:t>
            </a:r>
            <a:r>
              <a:rPr lang="en-US" altLang="zh-TW" dirty="0"/>
              <a:t>not require input symbols for state </a:t>
            </a:r>
            <a:r>
              <a:rPr lang="en-US" altLang="zh-TW" dirty="0" smtClean="0"/>
              <a:t>transitions</a:t>
            </a:r>
          </a:p>
          <a:p>
            <a:pPr lvl="1"/>
            <a:r>
              <a:rPr lang="en-US" altLang="zh-TW" dirty="0" smtClean="0"/>
              <a:t>is </a:t>
            </a:r>
            <a:r>
              <a:rPr lang="en-US" altLang="zh-TW" dirty="0"/>
              <a:t>capable of transitioning to zero or two or more states for a given start state and input symbol. 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橢圓 6"/>
          <p:cNvSpPr/>
          <p:nvPr/>
        </p:nvSpPr>
        <p:spPr>
          <a:xfrm>
            <a:off x="1164214" y="453926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>
            <a:stCxn id="7" idx="5"/>
            <a:endCxn id="13" idx="2"/>
          </p:cNvCxnSpPr>
          <p:nvPr/>
        </p:nvCxnSpPr>
        <p:spPr>
          <a:xfrm>
            <a:off x="1778772" y="5153823"/>
            <a:ext cx="916550" cy="18851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5078690" y="4630040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11" name="直線單箭頭接點 10"/>
          <p:cNvCxnSpPr>
            <a:stCxn id="7" idx="7"/>
            <a:endCxn id="15" idx="2"/>
          </p:cNvCxnSpPr>
          <p:nvPr/>
        </p:nvCxnSpPr>
        <p:spPr>
          <a:xfrm flipV="1">
            <a:off x="1778772" y="4476642"/>
            <a:ext cx="907125" cy="1680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2695322" y="498233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2685897" y="411664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stCxn id="29" idx="6"/>
            <a:endCxn id="30" idx="2"/>
          </p:cNvCxnSpPr>
          <p:nvPr/>
        </p:nvCxnSpPr>
        <p:spPr>
          <a:xfrm flipV="1">
            <a:off x="5476650" y="4982336"/>
            <a:ext cx="1177394" cy="77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040393" y="409391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059755" y="479565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29" name="橢圓 28"/>
          <p:cNvSpPr/>
          <p:nvPr/>
        </p:nvSpPr>
        <p:spPr>
          <a:xfrm>
            <a:off x="4756650" y="46300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6654044" y="462233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5837579" y="447664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924746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40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3707904" y="2863977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B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127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41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3707904" y="2863977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B</a:t>
            </a:r>
            <a:endParaRPr lang="zh-TW" altLang="en-US" sz="2400" dirty="0"/>
          </a:p>
        </p:txBody>
      </p:sp>
      <p:sp>
        <p:nvSpPr>
          <p:cNvPr id="13" name="橢圓 12"/>
          <p:cNvSpPr/>
          <p:nvPr/>
        </p:nvSpPr>
        <p:spPr>
          <a:xfrm>
            <a:off x="4547455" y="274492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6077223" y="274492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>
            <a:stCxn id="13" idx="6"/>
            <a:endCxn id="14" idx="2"/>
          </p:cNvCxnSpPr>
          <p:nvPr/>
        </p:nvCxnSpPr>
        <p:spPr>
          <a:xfrm>
            <a:off x="5267455" y="310492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5403995" y="262922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316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42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384094" y="298433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1384094" y="212860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519772" y="2640597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cxnSp>
        <p:nvCxnSpPr>
          <p:cNvPr id="21" name="弧形接點 20"/>
          <p:cNvCxnSpPr>
            <a:stCxn id="18" idx="6"/>
            <a:endCxn id="19" idx="6"/>
          </p:cNvCxnSpPr>
          <p:nvPr/>
        </p:nvCxnSpPr>
        <p:spPr>
          <a:xfrm flipV="1">
            <a:off x="2104094" y="2488604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71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43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384094" y="298433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1384094" y="212860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2519772" y="2640597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cxnSp>
        <p:nvCxnSpPr>
          <p:cNvPr id="21" name="弧形接點 20"/>
          <p:cNvCxnSpPr>
            <a:stCxn id="18" idx="6"/>
            <a:endCxn id="19" idx="6"/>
          </p:cNvCxnSpPr>
          <p:nvPr/>
        </p:nvCxnSpPr>
        <p:spPr>
          <a:xfrm flipV="1">
            <a:off x="2104094" y="2488604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3882273" y="25404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956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44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1413274" y="46892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274" y="383348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2446434" y="434548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17" name="弧形接點 16"/>
          <p:cNvCxnSpPr>
            <a:stCxn id="9" idx="6"/>
            <a:endCxn id="10" idx="6"/>
          </p:cNvCxnSpPr>
          <p:nvPr/>
        </p:nvCxnSpPr>
        <p:spPr>
          <a:xfrm flipV="1">
            <a:off x="2133274" y="419348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3882273" y="25404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  <p:sp>
        <p:nvSpPr>
          <p:cNvPr id="22" name="橢圓 21"/>
          <p:cNvSpPr/>
          <p:nvPr/>
        </p:nvSpPr>
        <p:spPr>
          <a:xfrm>
            <a:off x="4932040" y="326536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6461808" y="326536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6"/>
            <a:endCxn id="23" idx="2"/>
          </p:cNvCxnSpPr>
          <p:nvPr/>
        </p:nvCxnSpPr>
        <p:spPr>
          <a:xfrm>
            <a:off x="5652040" y="3625367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788580" y="314966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530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45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82273" y="2540451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  <p:sp>
        <p:nvSpPr>
          <p:cNvPr id="22" name="橢圓 21"/>
          <p:cNvSpPr/>
          <p:nvPr/>
        </p:nvSpPr>
        <p:spPr>
          <a:xfrm>
            <a:off x="4932040" y="326536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6461808" y="326536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6"/>
            <a:endCxn id="23" idx="2"/>
          </p:cNvCxnSpPr>
          <p:nvPr/>
        </p:nvCxnSpPr>
        <p:spPr>
          <a:xfrm>
            <a:off x="5652040" y="3625367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5788580" y="314966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4941933" y="203444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6471701" y="203444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19" idx="2"/>
          </p:cNvCxnSpPr>
          <p:nvPr/>
        </p:nvCxnSpPr>
        <p:spPr>
          <a:xfrm>
            <a:off x="5661933" y="2394445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5798473" y="191874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283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46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5522825" y="317251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7052593" y="3172517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6"/>
            <a:endCxn id="23" idx="2"/>
          </p:cNvCxnSpPr>
          <p:nvPr/>
        </p:nvCxnSpPr>
        <p:spPr>
          <a:xfrm>
            <a:off x="6242825" y="3532517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6379365" y="30568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3995936" y="3172517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2"/>
          </p:cNvCxnSpPr>
          <p:nvPr/>
        </p:nvCxnSpPr>
        <p:spPr>
          <a:xfrm>
            <a:off x="4715936" y="3532517"/>
            <a:ext cx="80688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4852476" y="30568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50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47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491880" y="430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1403725" y="384085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2123725" y="4200856"/>
            <a:ext cx="1473597" cy="2079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687528" y="433558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1403725" y="466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2123725" y="4917907"/>
            <a:ext cx="1473597" cy="1054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687528" y="49740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99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48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491880" y="430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1403725" y="384085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2123725" y="4200856"/>
            <a:ext cx="1473597" cy="2079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687528" y="433558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1403725" y="466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2123725" y="4917907"/>
            <a:ext cx="1473597" cy="1054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687528" y="49740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648138" y="240480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C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701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49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491880" y="430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1403725" y="384085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2123725" y="4200856"/>
            <a:ext cx="1473597" cy="2079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687528" y="433558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1403725" y="466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2123725" y="4917907"/>
            <a:ext cx="1473597" cy="1054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687528" y="49740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648138" y="240480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C</a:t>
            </a:r>
            <a:endParaRPr lang="zh-TW" altLang="en-US" sz="2400" dirty="0"/>
          </a:p>
        </p:txBody>
      </p:sp>
      <p:sp>
        <p:nvSpPr>
          <p:cNvPr id="16" name="橢圓 15"/>
          <p:cNvSpPr/>
          <p:nvPr/>
        </p:nvSpPr>
        <p:spPr>
          <a:xfrm>
            <a:off x="4803581" y="231287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333349" y="231287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>
            <a:stCxn id="16" idx="6"/>
            <a:endCxn id="17" idx="2"/>
          </p:cNvCxnSpPr>
          <p:nvPr/>
        </p:nvCxnSpPr>
        <p:spPr>
          <a:xfrm>
            <a:off x="5523581" y="2672876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5660121" y="219717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0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b="1" dirty="0" smtClean="0"/>
              <a:t>Thompson's </a:t>
            </a:r>
            <a:r>
              <a:rPr lang="en-US" altLang="zh-TW" sz="2000" b="1" dirty="0"/>
              <a:t>Construction Algorithm</a:t>
            </a:r>
            <a:r>
              <a:rPr lang="en-US" altLang="zh-TW" sz="2000" dirty="0"/>
              <a:t> (TCA) derives a nondeterministic finite automaton (NFA) from any regular expression by splitting it into its constituent </a:t>
            </a:r>
            <a:r>
              <a:rPr lang="en-US" altLang="zh-TW" sz="2000" dirty="0" err="1"/>
              <a:t>subexpressions</a:t>
            </a:r>
            <a:r>
              <a:rPr lang="en-US" altLang="zh-TW" sz="2000" dirty="0"/>
              <a:t>, from which the NFA will be constructed </a:t>
            </a:r>
            <a:r>
              <a:rPr lang="en-US" altLang="zh-TW" sz="2000" dirty="0" smtClean="0"/>
              <a:t>using </a:t>
            </a:r>
            <a:r>
              <a:rPr lang="en-US" altLang="zh-TW" sz="2000" dirty="0"/>
              <a:t>a set of rules.</a:t>
            </a:r>
            <a:endParaRPr lang="en-US" altLang="zh-TW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頁尾版面配置區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TW" smtClean="0">
                <a:ea typeface="新細明體" charset="-120"/>
              </a:rPr>
              <a:t>National Cheng Kung University CSIE Computer &amp; Internet Architecture Lab </a:t>
            </a:r>
          </a:p>
        </p:txBody>
      </p:sp>
      <p:sp>
        <p:nvSpPr>
          <p:cNvPr id="5125" name="投影片編號版面配置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7FFEFF-C360-4398-BE33-C2B5776B2F84}" type="slidenum">
              <a:rPr lang="en-US" altLang="zh-TW" smtClean="0">
                <a:ea typeface="新細明體" charset="-120"/>
              </a:rPr>
              <a:pPr/>
              <a:t>5</a:t>
            </a:fld>
            <a:endParaRPr lang="en-US" altLang="zh-TW" smtClean="0">
              <a:ea typeface="新細明體" charset="-120"/>
            </a:endParaRPr>
          </a:p>
        </p:txBody>
      </p:sp>
    </p:spTree>
  </p:cSld>
  <p:clrMapOvr>
    <a:masterClrMapping/>
  </p:clrMapOvr>
  <p:transition advTm="26287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zh-TW" altLang="en-US" dirty="0">
                <a:solidFill>
                  <a:srgbClr val="FF0000"/>
                </a:solidFill>
              </a:rPr>
              <a:t>．</a:t>
            </a:r>
            <a:r>
              <a:rPr lang="en-US" altLang="zh-TW" dirty="0">
                <a:solidFill>
                  <a:srgbClr val="FF0000"/>
                </a:solidFill>
              </a:rPr>
              <a:t>|E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50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491880" y="430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1403725" y="384085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2123725" y="4200856"/>
            <a:ext cx="1473597" cy="2079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687528" y="433558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1403725" y="466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2123725" y="4917907"/>
            <a:ext cx="1473597" cy="1054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687528" y="49740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27" name="橢圓 26"/>
          <p:cNvSpPr/>
          <p:nvPr/>
        </p:nvSpPr>
        <p:spPr>
          <a:xfrm>
            <a:off x="1403648" y="30514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1403648" y="2195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2507468" y="270768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30" name="弧形接點 29"/>
          <p:cNvCxnSpPr>
            <a:stCxn id="27" idx="6"/>
            <a:endCxn id="28" idx="6"/>
          </p:cNvCxnSpPr>
          <p:nvPr/>
        </p:nvCxnSpPr>
        <p:spPr>
          <a:xfrm flipV="1">
            <a:off x="2123648" y="2555695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63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51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491880" y="430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1403725" y="384085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2123725" y="4200856"/>
            <a:ext cx="1473597" cy="2079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687528" y="433558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18" name="橢圓 17"/>
          <p:cNvSpPr/>
          <p:nvPr/>
        </p:nvSpPr>
        <p:spPr>
          <a:xfrm>
            <a:off x="1403725" y="466334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2123725" y="4917907"/>
            <a:ext cx="1473597" cy="1054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687528" y="497400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sp>
        <p:nvSpPr>
          <p:cNvPr id="27" name="橢圓 26"/>
          <p:cNvSpPr/>
          <p:nvPr/>
        </p:nvSpPr>
        <p:spPr>
          <a:xfrm>
            <a:off x="1403648" y="30514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1403648" y="2195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2507468" y="270768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30" name="弧形接點 29"/>
          <p:cNvCxnSpPr>
            <a:stCxn id="27" idx="6"/>
            <a:endCxn id="28" idx="6"/>
          </p:cNvCxnSpPr>
          <p:nvPr/>
        </p:nvCxnSpPr>
        <p:spPr>
          <a:xfrm flipV="1">
            <a:off x="2123648" y="2555695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278312" y="24540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D</a:t>
            </a:r>
            <a:endParaRPr lang="zh-TW" altLang="en-US" sz="2400" dirty="0"/>
          </a:p>
        </p:txBody>
      </p:sp>
      <p:sp>
        <p:nvSpPr>
          <p:cNvPr id="26" name="橢圓 25"/>
          <p:cNvSpPr/>
          <p:nvPr/>
        </p:nvSpPr>
        <p:spPr>
          <a:xfrm>
            <a:off x="5093784" y="228586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623552" y="228586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5813784" y="2645866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5950324" y="217016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65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52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7" name="橢圓 26"/>
          <p:cNvSpPr/>
          <p:nvPr/>
        </p:nvSpPr>
        <p:spPr>
          <a:xfrm>
            <a:off x="1547704" y="4136403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8" name="橢圓 27"/>
          <p:cNvSpPr/>
          <p:nvPr/>
        </p:nvSpPr>
        <p:spPr>
          <a:xfrm>
            <a:off x="1547704" y="3658254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9" name="矩形 28"/>
          <p:cNvSpPr/>
          <p:nvPr/>
        </p:nvSpPr>
        <p:spPr>
          <a:xfrm>
            <a:off x="2150610" y="3906022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C</a:t>
            </a:r>
            <a:endParaRPr lang="zh-TW" altLang="en-US" sz="1200" dirty="0"/>
          </a:p>
        </p:txBody>
      </p:sp>
      <p:cxnSp>
        <p:nvCxnSpPr>
          <p:cNvPr id="30" name="弧形接點 29"/>
          <p:cNvCxnSpPr>
            <a:stCxn id="27" idx="6"/>
            <a:endCxn id="28" idx="6"/>
          </p:cNvCxnSpPr>
          <p:nvPr/>
        </p:nvCxnSpPr>
        <p:spPr>
          <a:xfrm flipV="1">
            <a:off x="1907704" y="3838254"/>
            <a:ext cx="12700" cy="478149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1560404" y="317191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37" name="橢圓 36"/>
          <p:cNvSpPr/>
          <p:nvPr/>
        </p:nvSpPr>
        <p:spPr>
          <a:xfrm>
            <a:off x="1560404" y="2693763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38" name="矩形 37"/>
          <p:cNvSpPr/>
          <p:nvPr/>
        </p:nvSpPr>
        <p:spPr>
          <a:xfrm>
            <a:off x="2163310" y="2941531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D</a:t>
            </a:r>
            <a:endParaRPr lang="zh-TW" altLang="en-US" sz="1200" dirty="0"/>
          </a:p>
        </p:txBody>
      </p:sp>
      <p:cxnSp>
        <p:nvCxnSpPr>
          <p:cNvPr id="39" name="弧形接點 38"/>
          <p:cNvCxnSpPr>
            <a:stCxn id="36" idx="6"/>
            <a:endCxn id="37" idx="6"/>
          </p:cNvCxnSpPr>
          <p:nvPr/>
        </p:nvCxnSpPr>
        <p:spPr>
          <a:xfrm flipV="1">
            <a:off x="1920404" y="2873763"/>
            <a:ext cx="12700" cy="478149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26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53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7" name="橢圓 26"/>
          <p:cNvSpPr/>
          <p:nvPr/>
        </p:nvSpPr>
        <p:spPr>
          <a:xfrm>
            <a:off x="1547704" y="4136403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8" name="橢圓 27"/>
          <p:cNvSpPr/>
          <p:nvPr/>
        </p:nvSpPr>
        <p:spPr>
          <a:xfrm>
            <a:off x="1547704" y="3658254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9" name="矩形 28"/>
          <p:cNvSpPr/>
          <p:nvPr/>
        </p:nvSpPr>
        <p:spPr>
          <a:xfrm>
            <a:off x="2150610" y="3906022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C</a:t>
            </a:r>
            <a:endParaRPr lang="zh-TW" altLang="en-US" sz="1200" dirty="0"/>
          </a:p>
        </p:txBody>
      </p:sp>
      <p:cxnSp>
        <p:nvCxnSpPr>
          <p:cNvPr id="30" name="弧形接點 29"/>
          <p:cNvCxnSpPr>
            <a:stCxn id="27" idx="6"/>
            <a:endCxn id="28" idx="6"/>
          </p:cNvCxnSpPr>
          <p:nvPr/>
        </p:nvCxnSpPr>
        <p:spPr>
          <a:xfrm flipV="1">
            <a:off x="1907704" y="3838254"/>
            <a:ext cx="12700" cy="478149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橢圓 35"/>
          <p:cNvSpPr/>
          <p:nvPr/>
        </p:nvSpPr>
        <p:spPr>
          <a:xfrm>
            <a:off x="1560404" y="3171912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37" name="橢圓 36"/>
          <p:cNvSpPr/>
          <p:nvPr/>
        </p:nvSpPr>
        <p:spPr>
          <a:xfrm>
            <a:off x="1560404" y="2693763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38" name="矩形 37"/>
          <p:cNvSpPr/>
          <p:nvPr/>
        </p:nvSpPr>
        <p:spPr>
          <a:xfrm>
            <a:off x="2163310" y="2941531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D</a:t>
            </a:r>
            <a:endParaRPr lang="zh-TW" altLang="en-US" sz="1200" dirty="0"/>
          </a:p>
        </p:txBody>
      </p:sp>
      <p:cxnSp>
        <p:nvCxnSpPr>
          <p:cNvPr id="39" name="弧形接點 38"/>
          <p:cNvCxnSpPr>
            <a:stCxn id="36" idx="6"/>
            <a:endCxn id="37" idx="6"/>
          </p:cNvCxnSpPr>
          <p:nvPr/>
        </p:nvCxnSpPr>
        <p:spPr>
          <a:xfrm flipV="1">
            <a:off x="1920404" y="2873763"/>
            <a:ext cx="12700" cy="478149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31940" y="267984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95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54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7" name="橢圓 26"/>
          <p:cNvSpPr/>
          <p:nvPr/>
        </p:nvSpPr>
        <p:spPr>
          <a:xfrm>
            <a:off x="1547704" y="4136403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8" name="橢圓 27"/>
          <p:cNvSpPr/>
          <p:nvPr/>
        </p:nvSpPr>
        <p:spPr>
          <a:xfrm>
            <a:off x="1547704" y="3658254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9" name="矩形 28"/>
          <p:cNvSpPr/>
          <p:nvPr/>
        </p:nvSpPr>
        <p:spPr>
          <a:xfrm>
            <a:off x="2150610" y="3906022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C</a:t>
            </a:r>
            <a:endParaRPr lang="zh-TW" altLang="en-US" sz="1200" dirty="0"/>
          </a:p>
        </p:txBody>
      </p:sp>
      <p:cxnSp>
        <p:nvCxnSpPr>
          <p:cNvPr id="30" name="弧形接點 29"/>
          <p:cNvCxnSpPr>
            <a:stCxn id="27" idx="6"/>
            <a:endCxn id="28" idx="6"/>
          </p:cNvCxnSpPr>
          <p:nvPr/>
        </p:nvCxnSpPr>
        <p:spPr>
          <a:xfrm flipV="1">
            <a:off x="1907704" y="3838254"/>
            <a:ext cx="12700" cy="478149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31940" y="267984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  <p:sp>
        <p:nvSpPr>
          <p:cNvPr id="26" name="橢圓 25"/>
          <p:cNvSpPr/>
          <p:nvPr/>
        </p:nvSpPr>
        <p:spPr>
          <a:xfrm>
            <a:off x="5006407" y="314012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536175" y="314012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5726407" y="3500125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5862947" y="302442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381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55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4031940" y="267984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．</a:t>
            </a:r>
            <a:endParaRPr lang="zh-TW" altLang="en-US" sz="2400" dirty="0"/>
          </a:p>
        </p:txBody>
      </p:sp>
      <p:sp>
        <p:nvSpPr>
          <p:cNvPr id="26" name="橢圓 25"/>
          <p:cNvSpPr/>
          <p:nvPr/>
        </p:nvSpPr>
        <p:spPr>
          <a:xfrm>
            <a:off x="5006407" y="314012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536175" y="314012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5726407" y="3500125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5862947" y="302442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4968232" y="214646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6498000" y="2146466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6" name="直線單箭頭接點 35"/>
          <p:cNvCxnSpPr>
            <a:stCxn id="34" idx="6"/>
            <a:endCxn id="35" idx="2"/>
          </p:cNvCxnSpPr>
          <p:nvPr/>
        </p:nvCxnSpPr>
        <p:spPr>
          <a:xfrm>
            <a:off x="5688232" y="2506466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5824772" y="203076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85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56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6" name="橢圓 25"/>
          <p:cNvSpPr/>
          <p:nvPr/>
        </p:nvSpPr>
        <p:spPr>
          <a:xfrm>
            <a:off x="5689524" y="313792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219292" y="3137928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6409524" y="3497928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581850" y="302222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4159756" y="313792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6" name="直線單箭頭接點 35"/>
          <p:cNvCxnSpPr>
            <a:stCxn id="34" idx="6"/>
            <a:endCxn id="26" idx="2"/>
          </p:cNvCxnSpPr>
          <p:nvPr/>
        </p:nvCxnSpPr>
        <p:spPr>
          <a:xfrm>
            <a:off x="4879756" y="3497928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5016296" y="302222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05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|</a:t>
            </a:r>
            <a:r>
              <a:rPr lang="en-US" altLang="zh-TW" dirty="0">
                <a:solidFill>
                  <a:srgbClr val="FF0000"/>
                </a:solidFill>
              </a:rPr>
              <a:t>E</a:t>
            </a:r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57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7" name="橢圓 26"/>
          <p:cNvSpPr/>
          <p:nvPr/>
        </p:nvSpPr>
        <p:spPr>
          <a:xfrm>
            <a:off x="3029811" y="3963025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8" name="橢圓 27"/>
          <p:cNvSpPr/>
          <p:nvPr/>
        </p:nvSpPr>
        <p:spPr>
          <a:xfrm>
            <a:off x="1551987" y="3710422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9" name="直線單箭頭接點 28"/>
          <p:cNvCxnSpPr>
            <a:stCxn id="27" idx="1"/>
            <a:endCxn id="28" idx="6"/>
          </p:cNvCxnSpPr>
          <p:nvPr/>
        </p:nvCxnSpPr>
        <p:spPr>
          <a:xfrm flipH="1" flipV="1">
            <a:off x="1911987" y="3890422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2557108" y="3942970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D</a:t>
            </a:r>
            <a:endParaRPr lang="zh-TW" altLang="en-US" sz="1400" dirty="0"/>
          </a:p>
        </p:txBody>
      </p:sp>
      <p:sp>
        <p:nvSpPr>
          <p:cNvPr id="35" name="橢圓 34"/>
          <p:cNvSpPr/>
          <p:nvPr/>
        </p:nvSpPr>
        <p:spPr>
          <a:xfrm>
            <a:off x="1551987" y="414580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38" name="直線單箭頭接點 37"/>
          <p:cNvCxnSpPr>
            <a:stCxn id="35" idx="6"/>
            <a:endCxn id="27" idx="3"/>
          </p:cNvCxnSpPr>
          <p:nvPr/>
        </p:nvCxnSpPr>
        <p:spPr>
          <a:xfrm flipV="1">
            <a:off x="1911987" y="4270304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2557108" y="3618854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C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879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58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27" name="橢圓 26"/>
          <p:cNvSpPr/>
          <p:nvPr/>
        </p:nvSpPr>
        <p:spPr>
          <a:xfrm>
            <a:off x="3029811" y="3963025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8" name="橢圓 27"/>
          <p:cNvSpPr/>
          <p:nvPr/>
        </p:nvSpPr>
        <p:spPr>
          <a:xfrm>
            <a:off x="1551987" y="3710422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9" name="直線單箭頭接點 28"/>
          <p:cNvCxnSpPr>
            <a:stCxn id="27" idx="1"/>
            <a:endCxn id="28" idx="6"/>
          </p:cNvCxnSpPr>
          <p:nvPr/>
        </p:nvCxnSpPr>
        <p:spPr>
          <a:xfrm flipH="1" flipV="1">
            <a:off x="1911987" y="3890422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2557108" y="3942970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D</a:t>
            </a:r>
            <a:endParaRPr lang="zh-TW" altLang="en-US" sz="1400" dirty="0"/>
          </a:p>
        </p:txBody>
      </p:sp>
      <p:sp>
        <p:nvSpPr>
          <p:cNvPr id="35" name="橢圓 34"/>
          <p:cNvSpPr/>
          <p:nvPr/>
        </p:nvSpPr>
        <p:spPr>
          <a:xfrm>
            <a:off x="1551987" y="4145804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38" name="直線單箭頭接點 37"/>
          <p:cNvCxnSpPr>
            <a:stCxn id="35" idx="6"/>
            <a:endCxn id="27" idx="3"/>
          </p:cNvCxnSpPr>
          <p:nvPr/>
        </p:nvCxnSpPr>
        <p:spPr>
          <a:xfrm flipV="1">
            <a:off x="1911987" y="4270304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2557108" y="3618854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C</a:t>
            </a:r>
            <a:endParaRPr lang="zh-TW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4175956" y="2564904"/>
            <a:ext cx="264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|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0486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59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25528" y="4866441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sp>
        <p:nvSpPr>
          <p:cNvPr id="23" name="橢圓 22"/>
          <p:cNvSpPr/>
          <p:nvPr/>
        </p:nvSpPr>
        <p:spPr>
          <a:xfrm>
            <a:off x="1547704" y="4613838"/>
            <a:ext cx="360000" cy="36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4" name="直線單箭頭接點 23"/>
          <p:cNvCxnSpPr>
            <a:stCxn id="22" idx="1"/>
            <a:endCxn id="23" idx="6"/>
          </p:cNvCxnSpPr>
          <p:nvPr/>
        </p:nvCxnSpPr>
        <p:spPr>
          <a:xfrm flipH="1" flipV="1">
            <a:off x="1907704" y="4793838"/>
            <a:ext cx="1170545" cy="1253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552825" y="4846386"/>
            <a:ext cx="444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1" dirty="0"/>
              <a:t>B</a:t>
            </a:r>
            <a:endParaRPr lang="zh-TW" altLang="en-US" sz="1400" dirty="0"/>
          </a:p>
        </p:txBody>
      </p:sp>
      <p:sp>
        <p:nvSpPr>
          <p:cNvPr id="18" name="橢圓 17"/>
          <p:cNvSpPr/>
          <p:nvPr/>
        </p:nvSpPr>
        <p:spPr>
          <a:xfrm>
            <a:off x="1547704" y="5049220"/>
            <a:ext cx="360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600"/>
          </a:p>
        </p:txBody>
      </p:sp>
      <p:cxnSp>
        <p:nvCxnSpPr>
          <p:cNvPr id="20" name="直線單箭頭接點 19"/>
          <p:cNvCxnSpPr>
            <a:stCxn id="18" idx="6"/>
            <a:endCxn id="22" idx="3"/>
          </p:cNvCxnSpPr>
          <p:nvPr/>
        </p:nvCxnSpPr>
        <p:spPr>
          <a:xfrm flipV="1">
            <a:off x="1907704" y="5173720"/>
            <a:ext cx="1170545" cy="55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2552825" y="4522270"/>
            <a:ext cx="44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/>
              <a:t>A</a:t>
            </a:r>
            <a:endParaRPr lang="zh-TW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4175956" y="2564904"/>
            <a:ext cx="264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|</a:t>
            </a:r>
            <a:endParaRPr lang="zh-TW" altLang="en-US" sz="2400" dirty="0"/>
          </a:p>
        </p:txBody>
      </p:sp>
      <p:sp>
        <p:nvSpPr>
          <p:cNvPr id="26" name="橢圓 25"/>
          <p:cNvSpPr/>
          <p:nvPr/>
        </p:nvSpPr>
        <p:spPr>
          <a:xfrm>
            <a:off x="5970540" y="325885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500308" y="325885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6690540" y="361885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862866" y="314315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4440772" y="325885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6" name="直線單箭頭接點 35"/>
          <p:cNvCxnSpPr>
            <a:stCxn id="34" idx="6"/>
            <a:endCxn id="26" idx="2"/>
          </p:cNvCxnSpPr>
          <p:nvPr/>
        </p:nvCxnSpPr>
        <p:spPr>
          <a:xfrm>
            <a:off x="5160772" y="361885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5297312" y="314315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297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expression </a:t>
            </a:r>
            <a:r>
              <a:rPr lang="el-GR" altLang="zh-TW" b="1" dirty="0"/>
              <a:t>ε</a:t>
            </a:r>
            <a:r>
              <a:rPr lang="el-GR" altLang="zh-TW" dirty="0"/>
              <a:t> </a:t>
            </a:r>
            <a:r>
              <a:rPr lang="en-US" altLang="zh-TW" dirty="0" smtClean="0"/>
              <a:t>is converted to 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6" name="橢圓 5"/>
          <p:cNvSpPr/>
          <p:nvPr/>
        </p:nvSpPr>
        <p:spPr>
          <a:xfrm>
            <a:off x="3527884" y="342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436096" y="3429000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>
            <a:stCxn id="6" idx="6"/>
            <a:endCxn id="7" idx="2"/>
          </p:cNvCxnSpPr>
          <p:nvPr/>
        </p:nvCxnSpPr>
        <p:spPr>
          <a:xfrm>
            <a:off x="4247884" y="3789000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613300" y="3301824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12" name="直線單箭頭接點 11"/>
          <p:cNvCxnSpPr/>
          <p:nvPr/>
        </p:nvCxnSpPr>
        <p:spPr>
          <a:xfrm>
            <a:off x="2339672" y="3777525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5796096" y="5085184"/>
            <a:ext cx="208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e.g. A?  =&gt; (A|</a:t>
            </a:r>
            <a:r>
              <a:rPr lang="el-GR" altLang="zh-TW" sz="20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60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75956" y="2564904"/>
            <a:ext cx="264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|</a:t>
            </a:r>
            <a:endParaRPr lang="zh-TW" altLang="en-US" sz="2400" dirty="0"/>
          </a:p>
        </p:txBody>
      </p:sp>
      <p:sp>
        <p:nvSpPr>
          <p:cNvPr id="26" name="橢圓 25"/>
          <p:cNvSpPr/>
          <p:nvPr/>
        </p:nvSpPr>
        <p:spPr>
          <a:xfrm>
            <a:off x="5970540" y="325885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500308" y="325885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2" name="直線單箭頭接點 31"/>
          <p:cNvCxnSpPr>
            <a:stCxn id="26" idx="6"/>
            <a:endCxn id="31" idx="2"/>
          </p:cNvCxnSpPr>
          <p:nvPr/>
        </p:nvCxnSpPr>
        <p:spPr>
          <a:xfrm>
            <a:off x="6690540" y="361885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862866" y="314315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34" name="橢圓 33"/>
          <p:cNvSpPr/>
          <p:nvPr/>
        </p:nvSpPr>
        <p:spPr>
          <a:xfrm>
            <a:off x="4440772" y="325885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6" name="直線單箭頭接點 35"/>
          <p:cNvCxnSpPr>
            <a:stCxn id="34" idx="6"/>
            <a:endCxn id="26" idx="2"/>
          </p:cNvCxnSpPr>
          <p:nvPr/>
        </p:nvCxnSpPr>
        <p:spPr>
          <a:xfrm>
            <a:off x="5160772" y="361885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5297312" y="314315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C</a:t>
            </a:r>
            <a:endParaRPr lang="zh-TW" altLang="en-US" dirty="0"/>
          </a:p>
        </p:txBody>
      </p:sp>
      <p:sp>
        <p:nvSpPr>
          <p:cNvPr id="27" name="橢圓 26"/>
          <p:cNvSpPr/>
          <p:nvPr/>
        </p:nvSpPr>
        <p:spPr>
          <a:xfrm>
            <a:off x="5970540" y="213873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7500308" y="213873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9" name="直線單箭頭接點 28"/>
          <p:cNvCxnSpPr>
            <a:stCxn id="27" idx="6"/>
            <a:endCxn id="28" idx="2"/>
          </p:cNvCxnSpPr>
          <p:nvPr/>
        </p:nvCxnSpPr>
        <p:spPr>
          <a:xfrm>
            <a:off x="6690540" y="249873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 29"/>
          <p:cNvSpPr/>
          <p:nvPr/>
        </p:nvSpPr>
        <p:spPr>
          <a:xfrm>
            <a:off x="6862866" y="202303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/>
              <a:t>B</a:t>
            </a:r>
            <a:endParaRPr lang="zh-TW" altLang="en-US" dirty="0"/>
          </a:p>
        </p:txBody>
      </p:sp>
      <p:sp>
        <p:nvSpPr>
          <p:cNvPr id="35" name="橢圓 34"/>
          <p:cNvSpPr/>
          <p:nvPr/>
        </p:nvSpPr>
        <p:spPr>
          <a:xfrm>
            <a:off x="4440772" y="213873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>
            <a:stCxn id="35" idx="6"/>
            <a:endCxn id="27" idx="2"/>
          </p:cNvCxnSpPr>
          <p:nvPr/>
        </p:nvCxnSpPr>
        <p:spPr>
          <a:xfrm>
            <a:off x="5160772" y="2498734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5297312" y="202303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58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61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81025" y="228177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7333" y="228177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801025" y="2641774"/>
            <a:ext cx="58630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47597" y="2175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3512457" y="2641774"/>
            <a:ext cx="568568" cy="2068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688801" y="2281774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7333" y="2641774"/>
            <a:ext cx="5814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211570" y="2182947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85502" y="322366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387333" y="3223661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805502" y="3583661"/>
            <a:ext cx="58183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47597" y="3152711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3512457" y="3357776"/>
            <a:ext cx="573045" cy="2258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16401" y="3223661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07333" y="3583661"/>
            <a:ext cx="6090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11570" y="313714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2897899" y="274321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3588981" y="231095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3618357" y="301646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1" name="橢圓 60"/>
          <p:cNvSpPr/>
          <p:nvPr/>
        </p:nvSpPr>
        <p:spPr>
          <a:xfrm>
            <a:off x="7864201" y="2668641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2" name="直線單箭頭接點 61"/>
          <p:cNvCxnSpPr>
            <a:stCxn id="47" idx="6"/>
            <a:endCxn id="61" idx="1"/>
          </p:cNvCxnSpPr>
          <p:nvPr/>
        </p:nvCxnSpPr>
        <p:spPr>
          <a:xfrm>
            <a:off x="7408801" y="2641774"/>
            <a:ext cx="560842" cy="1323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61" idx="3"/>
          </p:cNvCxnSpPr>
          <p:nvPr/>
        </p:nvCxnSpPr>
        <p:spPr>
          <a:xfrm flipV="1">
            <a:off x="7436401" y="3283199"/>
            <a:ext cx="533242" cy="3004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7461874" y="29918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7575543" y="221979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401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62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0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63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598879" y="229277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E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00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64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3598879" y="229277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solidFill>
                  <a:srgbClr val="FF0000"/>
                </a:solidFill>
              </a:rPr>
              <a:t>E</a:t>
            </a:r>
            <a:endParaRPr lang="zh-TW" altLang="en-US" sz="2400" dirty="0"/>
          </a:p>
        </p:txBody>
      </p:sp>
      <p:sp>
        <p:nvSpPr>
          <p:cNvPr id="33" name="橢圓 32"/>
          <p:cNvSpPr/>
          <p:nvPr/>
        </p:nvSpPr>
        <p:spPr>
          <a:xfrm>
            <a:off x="4710599" y="210574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6240367" y="210574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5" name="直線單箭頭接點 34"/>
          <p:cNvCxnSpPr>
            <a:stCxn id="33" idx="6"/>
            <a:endCxn id="34" idx="2"/>
          </p:cNvCxnSpPr>
          <p:nvPr/>
        </p:nvCxnSpPr>
        <p:spPr>
          <a:xfrm>
            <a:off x="5430599" y="2465743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5567139" y="1990041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616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>
                <a:solidFill>
                  <a:srgbClr val="FF0000"/>
                </a:solidFill>
              </a:rPr>
              <a:t> ．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65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1349827" y="27838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1349827" y="192810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2485505" y="244010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E</a:t>
            </a:r>
            <a:endParaRPr lang="zh-TW" altLang="en-US" dirty="0"/>
          </a:p>
        </p:txBody>
      </p:sp>
      <p:cxnSp>
        <p:nvCxnSpPr>
          <p:cNvPr id="40" name="弧形接點 39"/>
          <p:cNvCxnSpPr>
            <a:stCxn id="37" idx="6"/>
            <a:endCxn id="38" idx="6"/>
          </p:cNvCxnSpPr>
          <p:nvPr/>
        </p:nvCxnSpPr>
        <p:spPr>
          <a:xfrm flipV="1">
            <a:off x="2069827" y="228810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66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1349827" y="278384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1349827" y="192810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矩形 38"/>
          <p:cNvSpPr/>
          <p:nvPr/>
        </p:nvSpPr>
        <p:spPr>
          <a:xfrm>
            <a:off x="2485505" y="2440102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E</a:t>
            </a:r>
            <a:endParaRPr lang="zh-TW" altLang="en-US" dirty="0"/>
          </a:p>
        </p:txBody>
      </p:sp>
      <p:cxnSp>
        <p:nvCxnSpPr>
          <p:cNvPr id="40" name="弧形接點 39"/>
          <p:cNvCxnSpPr>
            <a:stCxn id="37" idx="6"/>
            <a:endCxn id="38" idx="6"/>
          </p:cNvCxnSpPr>
          <p:nvPr/>
        </p:nvCxnSpPr>
        <p:spPr>
          <a:xfrm flipV="1">
            <a:off x="2069827" y="2288109"/>
            <a:ext cx="12700" cy="855731"/>
          </a:xfrm>
          <a:prstGeom prst="curvedConnector3">
            <a:avLst>
              <a:gd name="adj1" fmla="val 180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3813527" y="2423368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*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101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67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813527" y="2423368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*</a:t>
            </a:r>
            <a:endParaRPr lang="zh-TW" altLang="en-US" sz="2400" dirty="0"/>
          </a:p>
        </p:txBody>
      </p:sp>
      <p:sp>
        <p:nvSpPr>
          <p:cNvPr id="41" name="橢圓 40"/>
          <p:cNvSpPr/>
          <p:nvPr/>
        </p:nvSpPr>
        <p:spPr>
          <a:xfrm>
            <a:off x="4660857" y="217436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6190625" y="2174368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6" name="直線單箭頭接點 65"/>
          <p:cNvCxnSpPr>
            <a:stCxn id="41" idx="6"/>
            <a:endCxn id="61" idx="2"/>
          </p:cNvCxnSpPr>
          <p:nvPr/>
        </p:nvCxnSpPr>
        <p:spPr>
          <a:xfrm>
            <a:off x="5380857" y="2534368"/>
            <a:ext cx="80976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5517397" y="2058666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68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68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813527" y="2423368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*</a:t>
            </a:r>
            <a:endParaRPr lang="zh-TW" altLang="en-US" sz="2400" dirty="0"/>
          </a:p>
        </p:txBody>
      </p:sp>
      <p:grpSp>
        <p:nvGrpSpPr>
          <p:cNvPr id="37" name="群組 36"/>
          <p:cNvGrpSpPr/>
          <p:nvPr/>
        </p:nvGrpSpPr>
        <p:grpSpPr>
          <a:xfrm>
            <a:off x="4268596" y="1219518"/>
            <a:ext cx="3647753" cy="2206604"/>
            <a:chOff x="1890532" y="3765537"/>
            <a:chExt cx="3647753" cy="2206604"/>
          </a:xfrm>
        </p:grpSpPr>
        <p:sp>
          <p:nvSpPr>
            <p:cNvPr id="38" name="矩形 37"/>
            <p:cNvSpPr/>
            <p:nvPr/>
          </p:nvSpPr>
          <p:spPr>
            <a:xfrm>
              <a:off x="5102744" y="4486298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grpSp>
          <p:nvGrpSpPr>
            <p:cNvPr id="39" name="群組 38"/>
            <p:cNvGrpSpPr/>
            <p:nvPr/>
          </p:nvGrpSpPr>
          <p:grpSpPr>
            <a:xfrm>
              <a:off x="1890532" y="3765537"/>
              <a:ext cx="3647753" cy="2206604"/>
              <a:chOff x="1890532" y="3765537"/>
              <a:chExt cx="3647753" cy="2206604"/>
            </a:xfrm>
          </p:grpSpPr>
          <p:sp>
            <p:nvSpPr>
              <p:cNvPr id="40" name="橢圓 39"/>
              <p:cNvSpPr/>
              <p:nvPr/>
            </p:nvSpPr>
            <p:spPr>
              <a:xfrm>
                <a:off x="1890532" y="4949616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橢圓 69"/>
              <p:cNvSpPr/>
              <p:nvPr/>
            </p:nvSpPr>
            <p:spPr>
              <a:xfrm>
                <a:off x="2942545" y="4456419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1" name="橢圓 70"/>
              <p:cNvSpPr/>
              <p:nvPr/>
            </p:nvSpPr>
            <p:spPr>
              <a:xfrm>
                <a:off x="4235361" y="4456398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2" name="直線單箭頭接點 71"/>
              <p:cNvCxnSpPr>
                <a:stCxn id="40" idx="7"/>
                <a:endCxn id="70" idx="2"/>
              </p:cNvCxnSpPr>
              <p:nvPr/>
            </p:nvCxnSpPr>
            <p:spPr>
              <a:xfrm flipV="1">
                <a:off x="2505090" y="4816419"/>
                <a:ext cx="437455" cy="23863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單箭頭接點 72"/>
              <p:cNvCxnSpPr>
                <a:stCxn id="71" idx="6"/>
                <a:endCxn id="81" idx="1"/>
              </p:cNvCxnSpPr>
              <p:nvPr/>
            </p:nvCxnSpPr>
            <p:spPr>
              <a:xfrm>
                <a:off x="4955361" y="4816398"/>
                <a:ext cx="582924" cy="22612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矩形 73"/>
              <p:cNvSpPr/>
              <p:nvPr/>
            </p:nvSpPr>
            <p:spPr>
              <a:xfrm>
                <a:off x="2442548" y="4524389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3759852" y="5448921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76" name="弧形接點 75"/>
              <p:cNvCxnSpPr>
                <a:stCxn id="40" idx="5"/>
                <a:endCxn id="81" idx="3"/>
              </p:cNvCxnSpPr>
              <p:nvPr/>
            </p:nvCxnSpPr>
            <p:spPr>
              <a:xfrm rot="5400000" flipH="1" flipV="1">
                <a:off x="4015419" y="4041309"/>
                <a:ext cx="12535" cy="3033195"/>
              </a:xfrm>
              <a:prstGeom prst="curvedConnector3">
                <a:avLst>
                  <a:gd name="adj1" fmla="val -2664874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矩形 76"/>
              <p:cNvSpPr/>
              <p:nvPr/>
            </p:nvSpPr>
            <p:spPr>
              <a:xfrm>
                <a:off x="3791103" y="3765537"/>
                <a:ext cx="3545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78" name="弧形接點 77"/>
              <p:cNvCxnSpPr>
                <a:stCxn id="71" idx="0"/>
                <a:endCxn id="70" idx="0"/>
              </p:cNvCxnSpPr>
              <p:nvPr/>
            </p:nvCxnSpPr>
            <p:spPr>
              <a:xfrm rot="16200000" flipH="1" flipV="1">
                <a:off x="3948942" y="3810000"/>
                <a:ext cx="21" cy="1292816"/>
              </a:xfrm>
              <a:prstGeom prst="curvedConnector3">
                <a:avLst>
                  <a:gd name="adj1" fmla="val -1088571429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單箭頭接點 78"/>
              <p:cNvCxnSpPr>
                <a:stCxn id="70" idx="6"/>
                <a:endCxn id="71" idx="2"/>
              </p:cNvCxnSpPr>
              <p:nvPr/>
            </p:nvCxnSpPr>
            <p:spPr>
              <a:xfrm flipV="1">
                <a:off x="3662545" y="4816398"/>
                <a:ext cx="572816" cy="2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矩形 79"/>
              <p:cNvSpPr/>
              <p:nvPr/>
            </p:nvSpPr>
            <p:spPr>
              <a:xfrm>
                <a:off x="3742482" y="435105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 smtClean="0"/>
                  <a:t>E</a:t>
                </a:r>
                <a:endParaRPr lang="zh-TW" altLang="en-US" dirty="0"/>
              </a:p>
            </p:txBody>
          </p:sp>
        </p:grpSp>
      </p:grpSp>
      <p:sp>
        <p:nvSpPr>
          <p:cNvPr id="81" name="橢圓 80"/>
          <p:cNvSpPr/>
          <p:nvPr/>
        </p:nvSpPr>
        <p:spPr>
          <a:xfrm>
            <a:off x="7810907" y="239106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243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．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69</a:t>
            </a:fld>
            <a:endParaRPr lang="en-US" altLang="zh-TW"/>
          </a:p>
        </p:txBody>
      </p:sp>
      <p:sp>
        <p:nvSpPr>
          <p:cNvPr id="7" name="右中括弧 6"/>
          <p:cNvSpPr/>
          <p:nvPr/>
        </p:nvSpPr>
        <p:spPr>
          <a:xfrm rot="5400000">
            <a:off x="475196" y="3388101"/>
            <a:ext cx="2586609" cy="1543356"/>
          </a:xfrm>
          <a:prstGeom prst="rightBracket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/>
          <p:cNvSpPr txBox="1"/>
          <p:nvPr/>
        </p:nvSpPr>
        <p:spPr>
          <a:xfrm>
            <a:off x="1413274" y="5463420"/>
            <a:ext cx="710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stack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4071520" y="378987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5388874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>
            <a:stCxn id="42" idx="6"/>
            <a:endCxn id="43" idx="2"/>
          </p:cNvCxnSpPr>
          <p:nvPr/>
        </p:nvCxnSpPr>
        <p:spPr>
          <a:xfrm>
            <a:off x="4791520" y="4149875"/>
            <a:ext cx="59735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4883046" y="414428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A</a:t>
            </a:r>
            <a:endParaRPr lang="zh-TW" altLang="en-US" dirty="0"/>
          </a:p>
        </p:txBody>
      </p:sp>
      <p:cxnSp>
        <p:nvCxnSpPr>
          <p:cNvPr id="46" name="直線單箭頭接點 45"/>
          <p:cNvCxnSpPr>
            <a:stCxn id="58" idx="7"/>
            <a:endCxn id="42" idx="2"/>
          </p:cNvCxnSpPr>
          <p:nvPr/>
        </p:nvCxnSpPr>
        <p:spPr>
          <a:xfrm flipV="1">
            <a:off x="1910194" y="4149875"/>
            <a:ext cx="2161326" cy="5040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/>
          <p:cNvSpPr/>
          <p:nvPr/>
        </p:nvSpPr>
        <p:spPr>
          <a:xfrm>
            <a:off x="6706227" y="378987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8" name="直線單箭頭接點 47"/>
          <p:cNvCxnSpPr>
            <a:stCxn id="43" idx="6"/>
            <a:endCxn id="47" idx="2"/>
          </p:cNvCxnSpPr>
          <p:nvPr/>
        </p:nvCxnSpPr>
        <p:spPr>
          <a:xfrm>
            <a:off x="6108874" y="4149875"/>
            <a:ext cx="5973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6180508" y="4112915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B</a:t>
            </a:r>
            <a:endParaRPr lang="zh-TW" altLang="en-US" dirty="0"/>
          </a:p>
        </p:txBody>
      </p:sp>
      <p:sp>
        <p:nvSpPr>
          <p:cNvPr id="50" name="橢圓 49"/>
          <p:cNvSpPr/>
          <p:nvPr/>
        </p:nvSpPr>
        <p:spPr>
          <a:xfrm>
            <a:off x="4071520" y="48145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橢圓 50"/>
          <p:cNvSpPr/>
          <p:nvPr/>
        </p:nvSpPr>
        <p:spPr>
          <a:xfrm>
            <a:off x="5444510" y="4840753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2" name="直線單箭頭接點 51"/>
          <p:cNvCxnSpPr>
            <a:stCxn id="50" idx="6"/>
            <a:endCxn id="51" idx="2"/>
          </p:cNvCxnSpPr>
          <p:nvPr/>
        </p:nvCxnSpPr>
        <p:spPr>
          <a:xfrm>
            <a:off x="4791520" y="5174515"/>
            <a:ext cx="652990" cy="262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>
          <a:xfrm>
            <a:off x="4891874" y="513425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C</a:t>
            </a:r>
            <a:endParaRPr lang="zh-TW" altLang="en-US" dirty="0"/>
          </a:p>
        </p:txBody>
      </p:sp>
      <p:cxnSp>
        <p:nvCxnSpPr>
          <p:cNvPr id="54" name="直線單箭頭接點 53"/>
          <p:cNvCxnSpPr>
            <a:stCxn id="58" idx="5"/>
            <a:endCxn id="50" idx="2"/>
          </p:cNvCxnSpPr>
          <p:nvPr/>
        </p:nvCxnSpPr>
        <p:spPr>
          <a:xfrm>
            <a:off x="1910194" y="5163084"/>
            <a:ext cx="2161326" cy="11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橢圓 54"/>
          <p:cNvSpPr/>
          <p:nvPr/>
        </p:nvSpPr>
        <p:spPr>
          <a:xfrm>
            <a:off x="6760577" y="4846695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56" name="直線單箭頭接點 55"/>
          <p:cNvCxnSpPr>
            <a:stCxn id="51" idx="6"/>
            <a:endCxn id="55" idx="2"/>
          </p:cNvCxnSpPr>
          <p:nvPr/>
        </p:nvCxnSpPr>
        <p:spPr>
          <a:xfrm>
            <a:off x="6164510" y="5200753"/>
            <a:ext cx="596067" cy="59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/>
        </p:nvSpPr>
        <p:spPr>
          <a:xfrm>
            <a:off x="6240367" y="5187634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/>
              <a:t>D</a:t>
            </a:r>
            <a:endParaRPr lang="zh-TW" altLang="en-US" dirty="0"/>
          </a:p>
        </p:txBody>
      </p:sp>
      <p:sp>
        <p:nvSpPr>
          <p:cNvPr id="58" name="橢圓 57"/>
          <p:cNvSpPr/>
          <p:nvPr/>
        </p:nvSpPr>
        <p:spPr>
          <a:xfrm>
            <a:off x="1295636" y="454852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矩形 58"/>
          <p:cNvSpPr/>
          <p:nvPr/>
        </p:nvSpPr>
        <p:spPr>
          <a:xfrm>
            <a:off x="2806814" y="471885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0" name="矩形 59"/>
          <p:cNvSpPr/>
          <p:nvPr/>
        </p:nvSpPr>
        <p:spPr>
          <a:xfrm>
            <a:off x="2843214" y="391555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cxnSp>
        <p:nvCxnSpPr>
          <p:cNvPr id="62" name="直線單箭頭接點 61"/>
          <p:cNvCxnSpPr>
            <a:stCxn id="47" idx="6"/>
            <a:endCxn id="32" idx="7"/>
          </p:cNvCxnSpPr>
          <p:nvPr/>
        </p:nvCxnSpPr>
        <p:spPr>
          <a:xfrm flipH="1" flipV="1">
            <a:off x="1910194" y="3771561"/>
            <a:ext cx="5516033" cy="3783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單箭頭接點 62"/>
          <p:cNvCxnSpPr>
            <a:stCxn id="55" idx="6"/>
            <a:endCxn id="32" idx="5"/>
          </p:cNvCxnSpPr>
          <p:nvPr/>
        </p:nvCxnSpPr>
        <p:spPr>
          <a:xfrm flipH="1" flipV="1">
            <a:off x="1910194" y="4280677"/>
            <a:ext cx="5570383" cy="9260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/>
        </p:nvSpPr>
        <p:spPr>
          <a:xfrm>
            <a:off x="3065390" y="3374220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65" name="矩形 64"/>
          <p:cNvSpPr/>
          <p:nvPr/>
        </p:nvSpPr>
        <p:spPr>
          <a:xfrm>
            <a:off x="3591351" y="4121218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zh-TW" sz="2800" b="1" dirty="0"/>
              <a:t>ε</a:t>
            </a:r>
            <a:endParaRPr lang="zh-TW" altLang="en-US" dirty="0"/>
          </a:p>
        </p:txBody>
      </p:sp>
      <p:sp>
        <p:nvSpPr>
          <p:cNvPr id="32" name="橢圓 31"/>
          <p:cNvSpPr/>
          <p:nvPr/>
        </p:nvSpPr>
        <p:spPr>
          <a:xfrm>
            <a:off x="1295636" y="3666119"/>
            <a:ext cx="720000" cy="720000"/>
          </a:xfrm>
          <a:prstGeom prst="ellipse">
            <a:avLst/>
          </a:prstGeom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813527" y="2423368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*</a:t>
            </a:r>
            <a:endParaRPr lang="zh-TW" altLang="en-US" sz="2400" dirty="0"/>
          </a:p>
        </p:txBody>
      </p:sp>
      <p:grpSp>
        <p:nvGrpSpPr>
          <p:cNvPr id="37" name="群組 36"/>
          <p:cNvGrpSpPr/>
          <p:nvPr/>
        </p:nvGrpSpPr>
        <p:grpSpPr>
          <a:xfrm>
            <a:off x="1527075" y="1815881"/>
            <a:ext cx="4552582" cy="1592362"/>
            <a:chOff x="-670243" y="4371981"/>
            <a:chExt cx="4552582" cy="1592362"/>
          </a:xfrm>
        </p:grpSpPr>
        <p:sp>
          <p:nvSpPr>
            <p:cNvPr id="38" name="矩形 37"/>
            <p:cNvSpPr/>
            <p:nvPr/>
          </p:nvSpPr>
          <p:spPr>
            <a:xfrm>
              <a:off x="2417048" y="5441123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grpSp>
          <p:nvGrpSpPr>
            <p:cNvPr id="39" name="群組 38"/>
            <p:cNvGrpSpPr/>
            <p:nvPr/>
          </p:nvGrpSpPr>
          <p:grpSpPr>
            <a:xfrm>
              <a:off x="-670243" y="4371981"/>
              <a:ext cx="4552582" cy="1443338"/>
              <a:chOff x="-670243" y="4371981"/>
              <a:chExt cx="4552582" cy="1443338"/>
            </a:xfrm>
          </p:grpSpPr>
          <p:sp>
            <p:nvSpPr>
              <p:cNvPr id="70" name="橢圓 69"/>
              <p:cNvSpPr/>
              <p:nvPr/>
            </p:nvSpPr>
            <p:spPr>
              <a:xfrm>
                <a:off x="1457152" y="509156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1" name="橢圓 70"/>
              <p:cNvSpPr/>
              <p:nvPr/>
            </p:nvSpPr>
            <p:spPr>
              <a:xfrm>
                <a:off x="3162339" y="5095319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2" name="直線單箭頭接點 71"/>
              <p:cNvCxnSpPr>
                <a:stCxn id="61" idx="7"/>
                <a:endCxn id="70" idx="2"/>
              </p:cNvCxnSpPr>
              <p:nvPr/>
            </p:nvCxnSpPr>
            <p:spPr>
              <a:xfrm flipV="1">
                <a:off x="-189121" y="5451561"/>
                <a:ext cx="1646273" cy="3375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單箭頭接點 72"/>
              <p:cNvCxnSpPr/>
              <p:nvPr/>
            </p:nvCxnSpPr>
            <p:spPr>
              <a:xfrm flipH="1" flipV="1">
                <a:off x="-670243" y="4670537"/>
                <a:ext cx="4543446" cy="75418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矩形 73"/>
              <p:cNvSpPr/>
              <p:nvPr/>
            </p:nvSpPr>
            <p:spPr>
              <a:xfrm>
                <a:off x="624334" y="4977300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146101" y="4846633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68072" y="4444228"/>
                <a:ext cx="3545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78" name="弧形接點 77"/>
              <p:cNvCxnSpPr>
                <a:stCxn id="71" idx="0"/>
                <a:endCxn id="70" idx="0"/>
              </p:cNvCxnSpPr>
              <p:nvPr/>
            </p:nvCxnSpPr>
            <p:spPr>
              <a:xfrm rot="16200000" flipV="1">
                <a:off x="2667867" y="4240846"/>
                <a:ext cx="3758" cy="1705187"/>
              </a:xfrm>
              <a:prstGeom prst="curvedConnector3">
                <a:avLst>
                  <a:gd name="adj1" fmla="val 6183023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單箭頭接點 78"/>
              <p:cNvCxnSpPr>
                <a:stCxn id="70" idx="6"/>
                <a:endCxn id="71" idx="2"/>
              </p:cNvCxnSpPr>
              <p:nvPr/>
            </p:nvCxnSpPr>
            <p:spPr>
              <a:xfrm>
                <a:off x="2177152" y="5451561"/>
                <a:ext cx="985187" cy="375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矩形 79"/>
              <p:cNvSpPr/>
              <p:nvPr/>
            </p:nvSpPr>
            <p:spPr>
              <a:xfrm>
                <a:off x="2500203" y="4371981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 smtClean="0"/>
                  <a:t>E</a:t>
                </a:r>
                <a:endParaRPr lang="zh-TW" altLang="en-US" dirty="0"/>
              </a:p>
            </p:txBody>
          </p:sp>
          <p:cxnSp>
            <p:nvCxnSpPr>
              <p:cNvPr id="66" name="弧形接點 65"/>
              <p:cNvCxnSpPr>
                <a:stCxn id="61" idx="6"/>
                <a:endCxn id="81" idx="6"/>
              </p:cNvCxnSpPr>
              <p:nvPr/>
            </p:nvCxnSpPr>
            <p:spPr>
              <a:xfrm flipV="1">
                <a:off x="-83679" y="4895201"/>
                <a:ext cx="27994" cy="844670"/>
              </a:xfrm>
              <a:prstGeom prst="curvedConnector3">
                <a:avLst>
                  <a:gd name="adj1" fmla="val 916604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橢圓 80"/>
          <p:cNvSpPr/>
          <p:nvPr/>
        </p:nvSpPr>
        <p:spPr>
          <a:xfrm>
            <a:off x="1421633" y="197910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橢圓 60"/>
          <p:cNvSpPr/>
          <p:nvPr/>
        </p:nvSpPr>
        <p:spPr>
          <a:xfrm>
            <a:off x="1393639" y="282377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2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symbol </a:t>
            </a:r>
            <a:r>
              <a:rPr lang="en-US" altLang="zh-TW" b="1" dirty="0"/>
              <a:t>a</a:t>
            </a:r>
            <a:r>
              <a:rPr lang="en-US" altLang="zh-TW" dirty="0"/>
              <a:t> of the input alphabet is converted to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6" name="橢圓 5"/>
          <p:cNvSpPr/>
          <p:nvPr/>
        </p:nvSpPr>
        <p:spPr>
          <a:xfrm>
            <a:off x="3527884" y="342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5436096" y="3429000"/>
            <a:ext cx="720000" cy="720000"/>
          </a:xfrm>
          <a:prstGeom prst="ellipse">
            <a:avLst/>
          </a:prstGeom>
          <a:ln w="66675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9" name="直線單箭頭接點 8"/>
          <p:cNvCxnSpPr>
            <a:stCxn id="6" idx="6"/>
            <a:endCxn id="7" idx="2"/>
          </p:cNvCxnSpPr>
          <p:nvPr/>
        </p:nvCxnSpPr>
        <p:spPr>
          <a:xfrm>
            <a:off x="4247884" y="3789000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4613300" y="33018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dirty="0" smtClean="0"/>
              <a:t>a</a:t>
            </a:r>
            <a:endParaRPr lang="zh-TW" altLang="en-US" dirty="0"/>
          </a:p>
        </p:txBody>
      </p:sp>
      <p:cxnSp>
        <p:nvCxnSpPr>
          <p:cNvPr id="12" name="直線單箭頭接點 11"/>
          <p:cNvCxnSpPr/>
          <p:nvPr/>
        </p:nvCxnSpPr>
        <p:spPr>
          <a:xfrm>
            <a:off x="2339672" y="3777525"/>
            <a:ext cx="11882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1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70</a:t>
            </a:fld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215516" y="2605805"/>
            <a:ext cx="8674746" cy="2411033"/>
            <a:chOff x="335412" y="1713724"/>
            <a:chExt cx="8674746" cy="2411033"/>
          </a:xfrm>
        </p:grpSpPr>
        <p:grpSp>
          <p:nvGrpSpPr>
            <p:cNvPr id="7" name="群組 6"/>
            <p:cNvGrpSpPr/>
            <p:nvPr/>
          </p:nvGrpSpPr>
          <p:grpSpPr>
            <a:xfrm>
              <a:off x="335412" y="2356730"/>
              <a:ext cx="5548216" cy="1768027"/>
              <a:chOff x="397496" y="2242740"/>
              <a:chExt cx="5548216" cy="1768027"/>
            </a:xfrm>
          </p:grpSpPr>
          <p:sp>
            <p:nvSpPr>
              <p:cNvPr id="22" name="橢圓 21"/>
              <p:cNvSpPr/>
              <p:nvPr/>
            </p:nvSpPr>
            <p:spPr>
              <a:xfrm>
                <a:off x="1496172" y="2348880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橢圓 22"/>
              <p:cNvSpPr/>
              <p:nvPr/>
            </p:nvSpPr>
            <p:spPr>
              <a:xfrm>
                <a:off x="2802480" y="2348880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4" name="直線單箭頭接點 23"/>
              <p:cNvCxnSpPr>
                <a:stCxn id="22" idx="6"/>
                <a:endCxn id="23" idx="2"/>
              </p:cNvCxnSpPr>
              <p:nvPr/>
            </p:nvCxnSpPr>
            <p:spPr>
              <a:xfrm>
                <a:off x="2216172" y="2708880"/>
                <a:ext cx="58630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矩形 24"/>
              <p:cNvSpPr/>
              <p:nvPr/>
            </p:nvSpPr>
            <p:spPr>
              <a:xfrm>
                <a:off x="2262744" y="2242740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A</a:t>
                </a:r>
                <a:endParaRPr lang="zh-TW" altLang="en-US" dirty="0"/>
              </a:p>
            </p:txBody>
          </p:sp>
          <p:cxnSp>
            <p:nvCxnSpPr>
              <p:cNvPr id="26" name="直線單箭頭接點 25"/>
              <p:cNvCxnSpPr>
                <a:stCxn id="38" idx="7"/>
                <a:endCxn id="22" idx="2"/>
              </p:cNvCxnSpPr>
              <p:nvPr/>
            </p:nvCxnSpPr>
            <p:spPr>
              <a:xfrm flipV="1">
                <a:off x="1012054" y="2708880"/>
                <a:ext cx="484118" cy="16983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橢圓 26"/>
              <p:cNvSpPr/>
              <p:nvPr/>
            </p:nvSpPr>
            <p:spPr>
              <a:xfrm>
                <a:off x="4103948" y="2348880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28" name="直線單箭頭接點 27"/>
              <p:cNvCxnSpPr>
                <a:stCxn id="23" idx="6"/>
                <a:endCxn id="27" idx="2"/>
              </p:cNvCxnSpPr>
              <p:nvPr/>
            </p:nvCxnSpPr>
            <p:spPr>
              <a:xfrm>
                <a:off x="3522480" y="2708880"/>
                <a:ext cx="58146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矩形 28"/>
              <p:cNvSpPr/>
              <p:nvPr/>
            </p:nvSpPr>
            <p:spPr>
              <a:xfrm>
                <a:off x="3626717" y="2250053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B</a:t>
                </a:r>
                <a:endParaRPr lang="zh-TW" altLang="en-US" dirty="0"/>
              </a:p>
            </p:txBody>
          </p:sp>
          <p:sp>
            <p:nvSpPr>
              <p:cNvPr id="30" name="橢圓 29"/>
              <p:cNvSpPr/>
              <p:nvPr/>
            </p:nvSpPr>
            <p:spPr>
              <a:xfrm>
                <a:off x="1500649" y="3290767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1" name="橢圓 30"/>
              <p:cNvSpPr/>
              <p:nvPr/>
            </p:nvSpPr>
            <p:spPr>
              <a:xfrm>
                <a:off x="2802480" y="3290767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2" name="直線單箭頭接點 31"/>
              <p:cNvCxnSpPr>
                <a:stCxn id="30" idx="6"/>
                <a:endCxn id="31" idx="2"/>
              </p:cNvCxnSpPr>
              <p:nvPr/>
            </p:nvCxnSpPr>
            <p:spPr>
              <a:xfrm>
                <a:off x="2220649" y="3650767"/>
                <a:ext cx="581831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矩形 32"/>
              <p:cNvSpPr/>
              <p:nvPr/>
            </p:nvSpPr>
            <p:spPr>
              <a:xfrm>
                <a:off x="2262744" y="321981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C</a:t>
                </a:r>
                <a:endParaRPr lang="zh-TW" altLang="en-US" dirty="0"/>
              </a:p>
            </p:txBody>
          </p:sp>
          <p:cxnSp>
            <p:nvCxnSpPr>
              <p:cNvPr id="34" name="直線單箭頭接點 33"/>
              <p:cNvCxnSpPr>
                <a:stCxn id="38" idx="5"/>
                <a:endCxn id="30" idx="2"/>
              </p:cNvCxnSpPr>
              <p:nvPr/>
            </p:nvCxnSpPr>
            <p:spPr>
              <a:xfrm>
                <a:off x="1012054" y="3387831"/>
                <a:ext cx="488595" cy="26293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橢圓 34"/>
              <p:cNvSpPr/>
              <p:nvPr/>
            </p:nvSpPr>
            <p:spPr>
              <a:xfrm>
                <a:off x="4131548" y="3290767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36" name="直線單箭頭接點 35"/>
              <p:cNvCxnSpPr>
                <a:stCxn id="31" idx="6"/>
                <a:endCxn id="35" idx="2"/>
              </p:cNvCxnSpPr>
              <p:nvPr/>
            </p:nvCxnSpPr>
            <p:spPr>
              <a:xfrm>
                <a:off x="3522480" y="3650767"/>
                <a:ext cx="609068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矩形 36"/>
              <p:cNvSpPr/>
              <p:nvPr/>
            </p:nvSpPr>
            <p:spPr>
              <a:xfrm>
                <a:off x="3626717" y="3204246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/>
                  <a:t>D</a:t>
                </a:r>
                <a:endParaRPr lang="zh-TW" altLang="en-US" dirty="0"/>
              </a:p>
            </p:txBody>
          </p:sp>
          <p:sp>
            <p:nvSpPr>
              <p:cNvPr id="38" name="橢圓 37"/>
              <p:cNvSpPr/>
              <p:nvPr/>
            </p:nvSpPr>
            <p:spPr>
              <a:xfrm>
                <a:off x="397496" y="2773273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1033908" y="2328628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40" name="矩形 39"/>
              <p:cNvSpPr/>
              <p:nvPr/>
            </p:nvSpPr>
            <p:spPr>
              <a:xfrm>
                <a:off x="1091974" y="3088695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41" name="橢圓 40"/>
              <p:cNvSpPr/>
              <p:nvPr/>
            </p:nvSpPr>
            <p:spPr>
              <a:xfrm>
                <a:off x="5225712" y="2715825"/>
                <a:ext cx="720000" cy="720000"/>
              </a:xfrm>
              <a:prstGeom prst="ellipse">
                <a:avLst/>
              </a:prstGeom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42" name="直線單箭頭接點 41"/>
              <p:cNvCxnSpPr>
                <a:stCxn id="27" idx="6"/>
                <a:endCxn id="41" idx="1"/>
              </p:cNvCxnSpPr>
              <p:nvPr/>
            </p:nvCxnSpPr>
            <p:spPr>
              <a:xfrm>
                <a:off x="4823948" y="2708880"/>
                <a:ext cx="507206" cy="11238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單箭頭接點 42"/>
              <p:cNvCxnSpPr>
                <a:stCxn id="35" idx="6"/>
                <a:endCxn id="41" idx="3"/>
              </p:cNvCxnSpPr>
              <p:nvPr/>
            </p:nvCxnSpPr>
            <p:spPr>
              <a:xfrm flipV="1">
                <a:off x="4851548" y="3330383"/>
                <a:ext cx="479606" cy="32038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矩形 43"/>
              <p:cNvSpPr/>
              <p:nvPr/>
            </p:nvSpPr>
            <p:spPr>
              <a:xfrm>
                <a:off x="4818525" y="3057628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4905652" y="2289797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8043730" y="2356730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grpSp>
          <p:nvGrpSpPr>
            <p:cNvPr id="9" name="群組 8"/>
            <p:cNvGrpSpPr/>
            <p:nvPr/>
          </p:nvGrpSpPr>
          <p:grpSpPr>
            <a:xfrm>
              <a:off x="5663682" y="1713724"/>
              <a:ext cx="3346476" cy="2143303"/>
              <a:chOff x="2336950" y="3804116"/>
              <a:chExt cx="3346476" cy="2143303"/>
            </a:xfrm>
          </p:grpSpPr>
          <p:sp>
            <p:nvSpPr>
              <p:cNvPr id="10" name="橢圓 9"/>
              <p:cNvSpPr/>
              <p:nvPr/>
            </p:nvSpPr>
            <p:spPr>
              <a:xfrm>
                <a:off x="4963426" y="4930719"/>
                <a:ext cx="720000" cy="720000"/>
              </a:xfrm>
              <a:prstGeom prst="ellipse">
                <a:avLst/>
              </a:prstGeom>
              <a:ln w="66675" cmpd="dbl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橢圓 10"/>
              <p:cNvSpPr/>
              <p:nvPr/>
            </p:nvSpPr>
            <p:spPr>
              <a:xfrm>
                <a:off x="2749372" y="4514277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橢圓 11"/>
              <p:cNvSpPr/>
              <p:nvPr/>
            </p:nvSpPr>
            <p:spPr>
              <a:xfrm>
                <a:off x="3957925" y="4509900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13" name="直線單箭頭接點 12"/>
              <p:cNvCxnSpPr>
                <a:stCxn id="41" idx="7"/>
                <a:endCxn id="11" idx="2"/>
              </p:cNvCxnSpPr>
              <p:nvPr/>
            </p:nvCxnSpPr>
            <p:spPr>
              <a:xfrm flipV="1">
                <a:off x="2451454" y="4874277"/>
                <a:ext cx="297918" cy="15137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單箭頭接點 13"/>
              <p:cNvCxnSpPr>
                <a:stCxn id="12" idx="6"/>
                <a:endCxn id="10" idx="1"/>
              </p:cNvCxnSpPr>
              <p:nvPr/>
            </p:nvCxnSpPr>
            <p:spPr>
              <a:xfrm>
                <a:off x="4677925" y="4869900"/>
                <a:ext cx="390943" cy="1662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矩形 14"/>
              <p:cNvSpPr/>
              <p:nvPr/>
            </p:nvSpPr>
            <p:spPr>
              <a:xfrm>
                <a:off x="2336950" y="4497370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3591331" y="5424199"/>
                <a:ext cx="3545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17" name="弧形接點 16"/>
              <p:cNvCxnSpPr>
                <a:stCxn id="41" idx="5"/>
                <a:endCxn id="10" idx="3"/>
              </p:cNvCxnSpPr>
              <p:nvPr/>
            </p:nvCxnSpPr>
            <p:spPr>
              <a:xfrm rot="16200000" flipH="1">
                <a:off x="3754905" y="4231314"/>
                <a:ext cx="10512" cy="2617414"/>
              </a:xfrm>
              <a:prstGeom prst="curvedConnector3">
                <a:avLst>
                  <a:gd name="adj1" fmla="val 3277721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矩形 17"/>
              <p:cNvSpPr/>
              <p:nvPr/>
            </p:nvSpPr>
            <p:spPr>
              <a:xfrm>
                <a:off x="3536166" y="3804116"/>
                <a:ext cx="3545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altLang="zh-TW" sz="2800" b="1" dirty="0"/>
                  <a:t>ε</a:t>
                </a:r>
                <a:endParaRPr lang="zh-TW" altLang="en-US" dirty="0"/>
              </a:p>
            </p:txBody>
          </p:sp>
          <p:cxnSp>
            <p:nvCxnSpPr>
              <p:cNvPr id="19" name="弧形接點 18"/>
              <p:cNvCxnSpPr>
                <a:stCxn id="12" idx="0"/>
                <a:endCxn id="11" idx="0"/>
              </p:cNvCxnSpPr>
              <p:nvPr/>
            </p:nvCxnSpPr>
            <p:spPr>
              <a:xfrm rot="16200000" flipH="1" flipV="1">
                <a:off x="3711460" y="3907811"/>
                <a:ext cx="4377" cy="1208553"/>
              </a:xfrm>
              <a:prstGeom prst="curvedConnector3">
                <a:avLst>
                  <a:gd name="adj1" fmla="val -5222755"/>
                </a:avLst>
              </a:pr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單箭頭接點 19"/>
              <p:cNvCxnSpPr>
                <a:stCxn id="11" idx="6"/>
                <a:endCxn id="12" idx="2"/>
              </p:cNvCxnSpPr>
              <p:nvPr/>
            </p:nvCxnSpPr>
            <p:spPr>
              <a:xfrm flipV="1">
                <a:off x="3469372" y="4869900"/>
                <a:ext cx="488553" cy="437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矩形 20"/>
              <p:cNvSpPr/>
              <p:nvPr/>
            </p:nvSpPr>
            <p:spPr>
              <a:xfrm>
                <a:off x="3494407" y="4409534"/>
                <a:ext cx="44435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zh-TW" sz="2800" b="1" dirty="0" smtClean="0"/>
                  <a:t>E</a:t>
                </a:r>
                <a:endParaRPr lang="zh-TW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92015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Regular Expression to </a:t>
            </a:r>
            <a:r>
              <a:rPr lang="en-US" altLang="zh-TW" dirty="0" smtClean="0"/>
              <a:t>NFA DFA</a:t>
            </a:r>
            <a:endParaRPr lang="en-US" altLang="zh-TW" dirty="0">
              <a:hlinkClick r:id="rId2"/>
            </a:endParaRPr>
          </a:p>
          <a:p>
            <a:r>
              <a:rPr lang="en-US" altLang="zh-TW" dirty="0" smtClean="0">
                <a:hlinkClick r:id="rId2"/>
              </a:rPr>
              <a:t>http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hackingoff.com/compilers/regular-expression-to-nfa-dfa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71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783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union expression </a:t>
            </a:r>
            <a:r>
              <a:rPr lang="en-US" altLang="zh-TW" b="1" dirty="0" smtClean="0"/>
              <a:t>RE1|RE2</a:t>
            </a:r>
            <a:r>
              <a:rPr lang="en-US" altLang="zh-TW" dirty="0" smtClean="0"/>
              <a:t> </a:t>
            </a:r>
            <a:r>
              <a:rPr lang="en-US" altLang="zh-TW" dirty="0"/>
              <a:t>is converted to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43" name="群組 42"/>
          <p:cNvGrpSpPr/>
          <p:nvPr/>
        </p:nvGrpSpPr>
        <p:grpSpPr>
          <a:xfrm>
            <a:off x="899592" y="2281673"/>
            <a:ext cx="6640574" cy="3390542"/>
            <a:chOff x="899592" y="2281673"/>
            <a:chExt cx="6640574" cy="3390542"/>
          </a:xfrm>
        </p:grpSpPr>
        <p:sp>
          <p:nvSpPr>
            <p:cNvPr id="6" name="橢圓 5"/>
            <p:cNvSpPr/>
            <p:nvPr/>
          </p:nvSpPr>
          <p:spPr>
            <a:xfrm>
              <a:off x="1691680" y="3609020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橢圓 6"/>
            <p:cNvSpPr/>
            <p:nvPr/>
          </p:nvSpPr>
          <p:spPr>
            <a:xfrm>
              <a:off x="6820166" y="3609020"/>
              <a:ext cx="720000" cy="720000"/>
            </a:xfrm>
            <a:prstGeom prst="ellipse">
              <a:avLst/>
            </a:prstGeom>
            <a:ln w="66675" cmpd="db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4134186" y="4905164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a</a:t>
              </a:r>
              <a:endParaRPr lang="zh-TW" altLang="en-US" dirty="0"/>
            </a:p>
          </p:txBody>
        </p:sp>
        <p:cxnSp>
          <p:nvCxnSpPr>
            <p:cNvPr id="12" name="直線單箭頭接點 11"/>
            <p:cNvCxnSpPr>
              <a:endCxn id="6" idx="2"/>
            </p:cNvCxnSpPr>
            <p:nvPr/>
          </p:nvCxnSpPr>
          <p:spPr>
            <a:xfrm>
              <a:off x="899592" y="3969020"/>
              <a:ext cx="79208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群組 19"/>
            <p:cNvGrpSpPr/>
            <p:nvPr/>
          </p:nvGrpSpPr>
          <p:grpSpPr>
            <a:xfrm>
              <a:off x="2842813" y="2281673"/>
              <a:ext cx="3546220" cy="1358570"/>
              <a:chOff x="3032711" y="2158716"/>
              <a:chExt cx="3546220" cy="1358570"/>
            </a:xfrm>
          </p:grpSpPr>
          <p:sp>
            <p:nvSpPr>
              <p:cNvPr id="16" name="橢圓 15"/>
              <p:cNvSpPr/>
              <p:nvPr/>
            </p:nvSpPr>
            <p:spPr>
              <a:xfrm>
                <a:off x="3032711" y="2158716"/>
                <a:ext cx="3546220" cy="13585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橢圓 17"/>
              <p:cNvSpPr/>
              <p:nvPr/>
            </p:nvSpPr>
            <p:spPr>
              <a:xfrm>
                <a:off x="345606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橢圓 18"/>
              <p:cNvSpPr/>
              <p:nvPr/>
            </p:nvSpPr>
            <p:spPr>
              <a:xfrm>
                <a:off x="543609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21" name="群組 20"/>
            <p:cNvGrpSpPr/>
            <p:nvPr/>
          </p:nvGrpSpPr>
          <p:grpSpPr>
            <a:xfrm>
              <a:off x="2842813" y="4313645"/>
              <a:ext cx="3546220" cy="1358570"/>
              <a:chOff x="3032711" y="2158716"/>
              <a:chExt cx="3546220" cy="1358570"/>
            </a:xfrm>
          </p:grpSpPr>
          <p:sp>
            <p:nvSpPr>
              <p:cNvPr id="22" name="橢圓 21"/>
              <p:cNvSpPr/>
              <p:nvPr/>
            </p:nvSpPr>
            <p:spPr>
              <a:xfrm>
                <a:off x="3032711" y="2158716"/>
                <a:ext cx="3546220" cy="13585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橢圓 22"/>
              <p:cNvSpPr/>
              <p:nvPr/>
            </p:nvSpPr>
            <p:spPr>
              <a:xfrm>
                <a:off x="345606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橢圓 23"/>
              <p:cNvSpPr/>
              <p:nvPr/>
            </p:nvSpPr>
            <p:spPr>
              <a:xfrm>
                <a:off x="543609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9" name="直線單箭頭接點 8"/>
            <p:cNvCxnSpPr>
              <a:stCxn id="6" idx="7"/>
              <a:endCxn id="18" idx="2"/>
            </p:cNvCxnSpPr>
            <p:nvPr/>
          </p:nvCxnSpPr>
          <p:spPr>
            <a:xfrm flipV="1">
              <a:off x="2306238" y="2960958"/>
              <a:ext cx="959930" cy="7535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>
              <a:stCxn id="6" idx="5"/>
              <a:endCxn id="23" idx="2"/>
            </p:cNvCxnSpPr>
            <p:nvPr/>
          </p:nvCxnSpPr>
          <p:spPr>
            <a:xfrm>
              <a:off x="2306238" y="4223578"/>
              <a:ext cx="959930" cy="769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單箭頭接點 29"/>
            <p:cNvCxnSpPr>
              <a:stCxn id="19" idx="6"/>
              <a:endCxn id="7" idx="1"/>
            </p:cNvCxnSpPr>
            <p:nvPr/>
          </p:nvCxnSpPr>
          <p:spPr>
            <a:xfrm>
              <a:off x="5966198" y="2960958"/>
              <a:ext cx="959410" cy="7535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>
              <a:stCxn id="22" idx="6"/>
              <a:endCxn id="7" idx="3"/>
            </p:cNvCxnSpPr>
            <p:nvPr/>
          </p:nvCxnSpPr>
          <p:spPr>
            <a:xfrm flipV="1">
              <a:off x="6389033" y="4223578"/>
              <a:ext cx="536575" cy="769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矩形 36"/>
            <p:cNvSpPr/>
            <p:nvPr/>
          </p:nvSpPr>
          <p:spPr>
            <a:xfrm>
              <a:off x="2431619" y="2948382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38" name="矩形 37"/>
            <p:cNvSpPr/>
            <p:nvPr/>
          </p:nvSpPr>
          <p:spPr>
            <a:xfrm>
              <a:off x="4187003" y="2369303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RE1</a:t>
              </a:r>
              <a:endParaRPr lang="zh-TW" altLang="en-US" dirty="0"/>
            </a:p>
          </p:txBody>
        </p:sp>
        <p:sp>
          <p:nvSpPr>
            <p:cNvPr id="39" name="矩形 38"/>
            <p:cNvSpPr/>
            <p:nvPr/>
          </p:nvSpPr>
          <p:spPr>
            <a:xfrm>
              <a:off x="6395404" y="2892523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40" name="矩形 39"/>
            <p:cNvSpPr/>
            <p:nvPr/>
          </p:nvSpPr>
          <p:spPr>
            <a:xfrm>
              <a:off x="6323904" y="4149359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  <p:sp>
          <p:nvSpPr>
            <p:cNvPr id="41" name="矩形 40"/>
            <p:cNvSpPr/>
            <p:nvPr/>
          </p:nvSpPr>
          <p:spPr>
            <a:xfrm>
              <a:off x="4187003" y="4399723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RE2</a:t>
              </a:r>
              <a:endParaRPr lang="zh-TW" altLang="en-US" dirty="0"/>
            </a:p>
          </p:txBody>
        </p:sp>
        <p:sp>
          <p:nvSpPr>
            <p:cNvPr id="42" name="矩形 41"/>
            <p:cNvSpPr/>
            <p:nvPr/>
          </p:nvSpPr>
          <p:spPr>
            <a:xfrm>
              <a:off x="2501971" y="3985820"/>
              <a:ext cx="35458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sz="2800" b="1" dirty="0"/>
                <a:t>ε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962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concatenation expression </a:t>
            </a:r>
            <a:r>
              <a:rPr lang="en-US" altLang="zh-TW" b="1" dirty="0" smtClean="0"/>
              <a:t>RE1</a:t>
            </a:r>
            <a:r>
              <a:rPr lang="zh-TW" altLang="en-US" b="1" dirty="0" smtClean="0"/>
              <a:t>．</a:t>
            </a:r>
            <a:r>
              <a:rPr lang="en-US" altLang="zh-TW" b="1" dirty="0" smtClean="0"/>
              <a:t>RE2</a:t>
            </a:r>
            <a:r>
              <a:rPr lang="en-US" altLang="zh-TW" dirty="0" smtClean="0"/>
              <a:t> </a:t>
            </a:r>
            <a:r>
              <a:rPr lang="en-US" altLang="zh-TW" dirty="0"/>
              <a:t>is converted to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417B9-C3C6-45E8-B121-E6A60661C77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grpSp>
        <p:nvGrpSpPr>
          <p:cNvPr id="10" name="群組 9"/>
          <p:cNvGrpSpPr/>
          <p:nvPr/>
        </p:nvGrpSpPr>
        <p:grpSpPr>
          <a:xfrm>
            <a:off x="1655676" y="3284984"/>
            <a:ext cx="5514079" cy="1358570"/>
            <a:chOff x="2321924" y="3581729"/>
            <a:chExt cx="5514079" cy="1358570"/>
          </a:xfrm>
        </p:grpSpPr>
        <p:sp>
          <p:nvSpPr>
            <p:cNvPr id="16" name="橢圓 15"/>
            <p:cNvSpPr/>
            <p:nvPr/>
          </p:nvSpPr>
          <p:spPr>
            <a:xfrm>
              <a:off x="2321924" y="3581729"/>
              <a:ext cx="3546220" cy="1358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5581156" y="4173248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a</a:t>
              </a:r>
              <a:endParaRPr lang="zh-TW" altLang="en-US" dirty="0"/>
            </a:p>
          </p:txBody>
        </p:sp>
        <p:sp>
          <p:nvSpPr>
            <p:cNvPr id="19" name="橢圓 18"/>
            <p:cNvSpPr/>
            <p:nvPr/>
          </p:nvSpPr>
          <p:spPr>
            <a:xfrm>
              <a:off x="4725309" y="3901014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1" name="群組 20"/>
            <p:cNvGrpSpPr/>
            <p:nvPr/>
          </p:nvGrpSpPr>
          <p:grpSpPr>
            <a:xfrm>
              <a:off x="4289783" y="3581729"/>
              <a:ext cx="3546220" cy="1358570"/>
              <a:chOff x="3032711" y="2158716"/>
              <a:chExt cx="3546220" cy="1358570"/>
            </a:xfrm>
          </p:grpSpPr>
          <p:sp>
            <p:nvSpPr>
              <p:cNvPr id="22" name="橢圓 21"/>
              <p:cNvSpPr/>
              <p:nvPr/>
            </p:nvSpPr>
            <p:spPr>
              <a:xfrm>
                <a:off x="3032711" y="2158716"/>
                <a:ext cx="3546220" cy="135857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橢圓 22"/>
              <p:cNvSpPr/>
              <p:nvPr/>
            </p:nvSpPr>
            <p:spPr>
              <a:xfrm>
                <a:off x="345606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橢圓 23"/>
              <p:cNvSpPr/>
              <p:nvPr/>
            </p:nvSpPr>
            <p:spPr>
              <a:xfrm>
                <a:off x="5436096" y="2478001"/>
                <a:ext cx="720000" cy="720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38" name="矩形 37"/>
            <p:cNvSpPr/>
            <p:nvPr/>
          </p:nvSpPr>
          <p:spPr>
            <a:xfrm>
              <a:off x="3472401" y="3669359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RE1</a:t>
              </a:r>
              <a:endParaRPr lang="zh-TW" altLang="en-US" dirty="0"/>
            </a:p>
          </p:txBody>
        </p:sp>
        <p:sp>
          <p:nvSpPr>
            <p:cNvPr id="41" name="矩形 40"/>
            <p:cNvSpPr/>
            <p:nvPr/>
          </p:nvSpPr>
          <p:spPr>
            <a:xfrm>
              <a:off x="5812661" y="3667807"/>
              <a:ext cx="88357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 smtClean="0"/>
                <a:t>RE2</a:t>
              </a:r>
              <a:endParaRPr lang="zh-TW" altLang="en-US" dirty="0"/>
            </a:p>
          </p:txBody>
        </p:sp>
        <p:sp>
          <p:nvSpPr>
            <p:cNvPr id="18" name="橢圓 17"/>
            <p:cNvSpPr/>
            <p:nvPr/>
          </p:nvSpPr>
          <p:spPr>
            <a:xfrm>
              <a:off x="2745279" y="3901014"/>
              <a:ext cx="720000" cy="72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橢圓 28"/>
            <p:cNvSpPr/>
            <p:nvPr/>
          </p:nvSpPr>
          <p:spPr>
            <a:xfrm>
              <a:off x="2322693" y="3581729"/>
              <a:ext cx="3546220" cy="135857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521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Studio">
      <a:majorFont>
        <a:latin typeface="Arial Black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6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61324</TotalTime>
  <Words>1639</Words>
  <Application>Microsoft Office PowerPoint</Application>
  <PresentationFormat>如螢幕大小 (4:3)</PresentationFormat>
  <Paragraphs>630</Paragraphs>
  <Slides>71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71</vt:i4>
      </vt:variant>
    </vt:vector>
  </HeadingPairs>
  <TitlesOfParts>
    <vt:vector size="79" baseType="lpstr">
      <vt:lpstr>細明體</vt:lpstr>
      <vt:lpstr>新細明體</vt:lpstr>
      <vt:lpstr>標楷體</vt:lpstr>
      <vt:lpstr>Arial</vt:lpstr>
      <vt:lpstr>Arial Black</vt:lpstr>
      <vt:lpstr>Times New Roman</vt:lpstr>
      <vt:lpstr>Wingdings</vt:lpstr>
      <vt:lpstr>Studio</vt:lpstr>
      <vt:lpstr>Thopson NFA</vt:lpstr>
      <vt:lpstr>Introduction</vt:lpstr>
      <vt:lpstr>Introduction</vt:lpstr>
      <vt:lpstr>Introduction</vt:lpstr>
      <vt:lpstr>Introduction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cial</cp:lastModifiedBy>
  <cp:revision>2396</cp:revision>
  <cp:lastPrinted>2014-04-08T12:09:40Z</cp:lastPrinted>
  <dcterms:created xsi:type="dcterms:W3CDTF">2004-07-16T19:12:18Z</dcterms:created>
  <dcterms:modified xsi:type="dcterms:W3CDTF">2014-05-07T06:40:48Z</dcterms:modified>
</cp:coreProperties>
</file>